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7" r:id="rId2"/>
    <p:sldId id="260" r:id="rId3"/>
    <p:sldId id="263" r:id="rId4"/>
    <p:sldId id="262" r:id="rId5"/>
    <p:sldId id="261" r:id="rId6"/>
    <p:sldId id="272" r:id="rId7"/>
    <p:sldId id="275" r:id="rId8"/>
    <p:sldId id="274" r:id="rId9"/>
    <p:sldId id="267" r:id="rId10"/>
    <p:sldId id="276" r:id="rId11"/>
    <p:sldId id="277" r:id="rId12"/>
    <p:sldId id="270" r:id="rId13"/>
    <p:sldId id="273" r:id="rId1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5273" autoAdjust="0"/>
  </p:normalViewPr>
  <p:slideViewPr>
    <p:cSldViewPr>
      <p:cViewPr varScale="1">
        <p:scale>
          <a:sx n="48" d="100"/>
          <a:sy n="48" d="100"/>
        </p:scale>
        <p:origin x="2458" y="3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E39A3830-7DE3-4041-820C-80E0C1264713}" type="datetimeFigureOut">
              <a:rPr lang="en-GB" smtClean="0"/>
              <a:t>03/09/2025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92B5520-C390-4D0E-9354-7D8A24D912F5}" type="slidenum">
              <a:rPr lang="en-GB" smtClean="0"/>
              <a:t>‹#›</a:t>
            </a:fld>
            <a:endParaRPr lang="en-GB"/>
          </a:p>
        </p:txBody>
      </p:sp>
    </p:spTree>
    <p:extLst>
      <p:ext uri="{BB962C8B-B14F-4D97-AF65-F5344CB8AC3E}">
        <p14:creationId xmlns:p14="http://schemas.microsoft.com/office/powerpoint/2010/main" val="1928309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t>
            </a:r>
            <a:r>
              <a:rPr lang="en-GB" baseline="0" dirty="0"/>
              <a:t> </a:t>
            </a:r>
            <a:r>
              <a:rPr lang="en-GB" dirty="0"/>
              <a:t>Hello</a:t>
            </a:r>
            <a:r>
              <a:rPr lang="en-GB" baseline="0" dirty="0"/>
              <a:t> and welcome to Merton Infant School’s Year 1 presentation. My name is Mrs Epstein and I am the class teacher for Tawny Owls.</a:t>
            </a:r>
          </a:p>
          <a:p>
            <a:r>
              <a:rPr lang="en-GB" baseline="0" dirty="0"/>
              <a:t>M: Hello, my name is Mrs Eglin and I am the class teacher for Barn Owls. </a:t>
            </a:r>
          </a:p>
          <a:p>
            <a:r>
              <a:rPr lang="en-GB" baseline="0" dirty="0"/>
              <a:t>We also work with Mrs Darby, Mrs Bond, Miss </a:t>
            </a:r>
            <a:r>
              <a:rPr lang="en-GB" baseline="0" dirty="0" err="1"/>
              <a:t>Hankova</a:t>
            </a:r>
            <a:r>
              <a:rPr lang="en-GB" baseline="0" dirty="0"/>
              <a:t>, Mrs Cowdrey, </a:t>
            </a:r>
            <a:r>
              <a:rPr lang="en-GB" baseline="0"/>
              <a:t>and who </a:t>
            </a:r>
            <a:r>
              <a:rPr lang="en-GB" baseline="0" dirty="0"/>
              <a:t>are our learning support assistants. Although they are based in separate classes, they work with and support children across the year group.</a:t>
            </a:r>
          </a:p>
          <a:p>
            <a:endParaRPr lang="en-GB" dirty="0"/>
          </a:p>
        </p:txBody>
      </p:sp>
      <p:sp>
        <p:nvSpPr>
          <p:cNvPr id="4" name="Slide Number Placeholder 3"/>
          <p:cNvSpPr>
            <a:spLocks noGrp="1"/>
          </p:cNvSpPr>
          <p:nvPr>
            <p:ph type="sldNum" sz="quarter" idx="10"/>
          </p:nvPr>
        </p:nvSpPr>
        <p:spPr/>
        <p:txBody>
          <a:bodyPr/>
          <a:lstStyle/>
          <a:p>
            <a:fld id="{B92B5520-C390-4D0E-9354-7D8A24D912F5}" type="slidenum">
              <a:rPr lang="en-GB" smtClean="0"/>
              <a:t>1</a:t>
            </a:fld>
            <a:endParaRPr lang="en-GB"/>
          </a:p>
        </p:txBody>
      </p:sp>
    </p:spTree>
    <p:extLst>
      <p:ext uri="{BB962C8B-B14F-4D97-AF65-F5344CB8AC3E}">
        <p14:creationId xmlns:p14="http://schemas.microsoft.com/office/powerpoint/2010/main" val="887732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 Each</a:t>
            </a:r>
            <a:r>
              <a:rPr lang="en-GB" baseline="0" dirty="0"/>
              <a:t> half term, the learning is based around a topic. We launch each topic with an event or discovery to motivate the children to learn and explore. At the end of half term we have a landing to bring all their hard work together. This makes their learning more exciting, purposeful and memorable.</a:t>
            </a:r>
          </a:p>
          <a:p>
            <a:r>
              <a:rPr lang="en-GB" baseline="0" dirty="0"/>
              <a:t>J: In Autumn 1 our topic has a geography focus and we spend time exploring our local area. In Autumn 2 look at the history of transport, particularly how cars have changed over the last 150 years. After Christmas in Spring 1 we look at the events of the Great Fire of London which includes a Fire Safety Workshop from Hampshire Fire &amp; Rescue. Spring 2 is all about </a:t>
            </a:r>
            <a:r>
              <a:rPr lang="en-GB" baseline="0" dirty="0" err="1"/>
              <a:t>fairytales</a:t>
            </a:r>
            <a:r>
              <a:rPr lang="en-GB" baseline="0" dirty="0"/>
              <a:t> and traditional tales. We retell and write lots of stories as we start to get ready for Year 2. </a:t>
            </a:r>
          </a:p>
          <a:p>
            <a:r>
              <a:rPr lang="en-GB" baseline="0" dirty="0"/>
              <a:t>C: Summer 1 is a science based topic looking at Animals and their habitats. Children also spend time creating patterns and sketches inspired by the animals. Lastly, as the year comes to an end, we combine history and geography to learn about </a:t>
            </a:r>
            <a:r>
              <a:rPr lang="en-GB" baseline="0" dirty="0" err="1"/>
              <a:t>Seasides</a:t>
            </a:r>
            <a:r>
              <a:rPr lang="en-GB" baseline="0" dirty="0"/>
              <a:t> as an environment, destination and historic holiday tradition.</a:t>
            </a:r>
            <a:endParaRPr lang="en-GB" dirty="0"/>
          </a:p>
        </p:txBody>
      </p:sp>
      <p:sp>
        <p:nvSpPr>
          <p:cNvPr id="4" name="Slide Number Placeholder 3"/>
          <p:cNvSpPr>
            <a:spLocks noGrp="1"/>
          </p:cNvSpPr>
          <p:nvPr>
            <p:ph type="sldNum" sz="quarter" idx="10"/>
          </p:nvPr>
        </p:nvSpPr>
        <p:spPr/>
        <p:txBody>
          <a:bodyPr/>
          <a:lstStyle/>
          <a:p>
            <a:fld id="{B92B5520-C390-4D0E-9354-7D8A24D912F5}" type="slidenum">
              <a:rPr lang="en-GB" smtClean="0"/>
              <a:t>2</a:t>
            </a:fld>
            <a:endParaRPr lang="en-GB"/>
          </a:p>
        </p:txBody>
      </p:sp>
    </p:spTree>
    <p:extLst>
      <p:ext uri="{BB962C8B-B14F-4D97-AF65-F5344CB8AC3E}">
        <p14:creationId xmlns:p14="http://schemas.microsoft.com/office/powerpoint/2010/main" val="2191357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itchFamily="34" charset="-128"/>
              </a:rPr>
              <a:t>J: PE</a:t>
            </a:r>
            <a:r>
              <a:rPr lang="en-US" altLang="en-US" baseline="0" dirty="0">
                <a:ea typeface="ＭＳ Ｐゴシック" pitchFamily="34" charset="-128"/>
              </a:rPr>
              <a:t> lessons occur twice a week and include indoor and outdoor activities. Over the year we will cover dance, gymnastics, yoga, athletics and a range of games skills such as hockey and tennis. During the summer term we are lucky to have a fully qualified football coach from Stow Sports to teach the children. The same coach also runs an afterschool football club which children can attend from September. </a:t>
            </a:r>
          </a:p>
          <a:p>
            <a:pPr eaLnBrk="1" hangingPunct="1">
              <a:spcBef>
                <a:spcPct val="0"/>
              </a:spcBef>
            </a:pPr>
            <a:r>
              <a:rPr lang="en-US" altLang="en-US" baseline="0" dirty="0">
                <a:ea typeface="ＭＳ Ｐゴシック" pitchFamily="34" charset="-128"/>
              </a:rPr>
              <a:t>C: PE days change every term. The days will be on the curriculum newsletters and on the class web pages. Please ensure children have fully names PE kits in school and any </a:t>
            </a:r>
            <a:r>
              <a:rPr lang="en-US" altLang="en-US" baseline="0" dirty="0" err="1">
                <a:ea typeface="ＭＳ Ｐゴシック" pitchFamily="34" charset="-128"/>
              </a:rPr>
              <a:t>jewellery</a:t>
            </a:r>
            <a:r>
              <a:rPr lang="en-US" altLang="en-US" baseline="0" dirty="0">
                <a:ea typeface="ＭＳ Ｐゴシック" pitchFamily="34" charset="-128"/>
              </a:rPr>
              <a:t> is removed before coming to school.</a:t>
            </a:r>
          </a:p>
          <a:p>
            <a:pPr eaLnBrk="1" hangingPunct="1">
              <a:spcBef>
                <a:spcPct val="0"/>
              </a:spcBef>
            </a:pPr>
            <a:r>
              <a:rPr lang="en-US" altLang="en-US" baseline="0" dirty="0">
                <a:ea typeface="ＭＳ Ｐゴシック" pitchFamily="34" charset="-128"/>
              </a:rPr>
              <a:t>M: Physical activity guidelines for children tell us that </a:t>
            </a:r>
            <a:r>
              <a:rPr lang="en-GB" altLang="en-US" sz="1200" b="0" i="0" kern="1200" baseline="0" dirty="0">
                <a:solidFill>
                  <a:schemeClr val="tx1"/>
                </a:solidFill>
                <a:effectLst/>
                <a:latin typeface="+mn-lt"/>
                <a:ea typeface="+mn-ea"/>
                <a:cs typeface="+mn-cs"/>
              </a:rPr>
              <a:t>c</a:t>
            </a:r>
            <a:r>
              <a:rPr lang="en-GB" sz="1200" b="0" i="0" kern="1200" dirty="0">
                <a:solidFill>
                  <a:schemeClr val="tx1"/>
                </a:solidFill>
                <a:effectLst/>
                <a:latin typeface="+mn-lt"/>
                <a:ea typeface="+mn-ea"/>
                <a:cs typeface="+mn-cs"/>
              </a:rPr>
              <a:t>hildren and young people aged 5 to 18 should: aim for an average of at least </a:t>
            </a:r>
            <a:r>
              <a:rPr lang="en-GB" sz="1200" b="1" i="0" kern="1200" dirty="0">
                <a:solidFill>
                  <a:schemeClr val="tx1"/>
                </a:solidFill>
                <a:effectLst/>
                <a:latin typeface="+mn-lt"/>
                <a:ea typeface="+mn-ea"/>
                <a:cs typeface="+mn-cs"/>
              </a:rPr>
              <a:t>60 minutes</a:t>
            </a:r>
            <a:r>
              <a:rPr lang="en-GB" sz="1200" b="0" i="0" kern="1200" dirty="0">
                <a:solidFill>
                  <a:schemeClr val="tx1"/>
                </a:solidFill>
                <a:effectLst/>
                <a:latin typeface="+mn-lt"/>
                <a:ea typeface="+mn-ea"/>
                <a:cs typeface="+mn-cs"/>
              </a:rPr>
              <a:t> of moderate intensity physical </a:t>
            </a:r>
            <a:r>
              <a:rPr lang="en-GB" sz="1200" b="1" i="0" kern="1200" dirty="0">
                <a:solidFill>
                  <a:schemeClr val="tx1"/>
                </a:solidFill>
                <a:effectLst/>
                <a:latin typeface="+mn-lt"/>
                <a:ea typeface="+mn-ea"/>
                <a:cs typeface="+mn-cs"/>
              </a:rPr>
              <a:t>activity</a:t>
            </a:r>
            <a:r>
              <a:rPr lang="en-GB" sz="1200" b="0" i="0" kern="1200" dirty="0">
                <a:solidFill>
                  <a:schemeClr val="tx1"/>
                </a:solidFill>
                <a:effectLst/>
                <a:latin typeface="+mn-lt"/>
                <a:ea typeface="+mn-ea"/>
                <a:cs typeface="+mn-cs"/>
              </a:rPr>
              <a:t> a </a:t>
            </a:r>
            <a:r>
              <a:rPr lang="en-GB" sz="1200" b="1" i="0" kern="1200" dirty="0">
                <a:solidFill>
                  <a:schemeClr val="tx1"/>
                </a:solidFill>
                <a:effectLst/>
                <a:latin typeface="+mn-lt"/>
                <a:ea typeface="+mn-ea"/>
                <a:cs typeface="+mn-cs"/>
              </a:rPr>
              <a:t>day. 30 </a:t>
            </a:r>
            <a:r>
              <a:rPr lang="en-GB" sz="1200" b="0" i="0" kern="1200" dirty="0">
                <a:solidFill>
                  <a:schemeClr val="tx1"/>
                </a:solidFill>
                <a:effectLst/>
                <a:latin typeface="+mn-lt"/>
                <a:ea typeface="+mn-ea"/>
                <a:cs typeface="+mn-cs"/>
              </a:rPr>
              <a:t>minutes</a:t>
            </a:r>
            <a:r>
              <a:rPr lang="en-GB" sz="1200" b="0" i="0" kern="1200" baseline="0" dirty="0">
                <a:solidFill>
                  <a:schemeClr val="tx1"/>
                </a:solidFill>
                <a:effectLst/>
                <a:latin typeface="+mn-lt"/>
                <a:ea typeface="+mn-ea"/>
                <a:cs typeface="+mn-cs"/>
              </a:rPr>
              <a:t> of this is required to be delivered in school. This includes playtimes and lunchtime activities but we also participate in a ‘wiggle’ times and daily mile to keep the children active throughout the day.</a:t>
            </a:r>
            <a:endParaRPr lang="en-US" altLang="en-US" dirty="0">
              <a:ea typeface="ＭＳ Ｐゴシック" pitchFamily="34" charset="-128"/>
            </a:endParaRPr>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Calibri" pitchFamily="34" charset="0"/>
                <a:ea typeface="ＭＳ Ｐゴシック" pitchFamily="34" charset="-128"/>
              </a:defRPr>
            </a:lvl1pPr>
            <a:lvl2pPr marL="742950" indent="-285750" algn="l" eaLnBrk="0" hangingPunct="0">
              <a:spcBef>
                <a:spcPct val="30000"/>
              </a:spcBef>
              <a:defRPr sz="1200">
                <a:solidFill>
                  <a:schemeClr val="tx1"/>
                </a:solidFill>
                <a:latin typeface="Calibri" pitchFamily="34" charset="0"/>
                <a:ea typeface="ＭＳ Ｐゴシック" pitchFamily="34" charset="-128"/>
              </a:defRPr>
            </a:lvl2pPr>
            <a:lvl3pPr marL="1143000" indent="-228600" algn="l" eaLnBrk="0" hangingPunct="0">
              <a:spcBef>
                <a:spcPct val="30000"/>
              </a:spcBef>
              <a:defRPr sz="1200">
                <a:solidFill>
                  <a:schemeClr val="tx1"/>
                </a:solidFill>
                <a:latin typeface="Calibri" pitchFamily="34" charset="0"/>
                <a:ea typeface="ＭＳ Ｐゴシック" pitchFamily="34" charset="-128"/>
              </a:defRPr>
            </a:lvl3pPr>
            <a:lvl4pPr marL="1600200" indent="-228600" algn="l" eaLnBrk="0" hangingPunct="0">
              <a:spcBef>
                <a:spcPct val="30000"/>
              </a:spcBef>
              <a:defRPr sz="1200">
                <a:solidFill>
                  <a:schemeClr val="tx1"/>
                </a:solidFill>
                <a:latin typeface="Calibri" pitchFamily="34" charset="0"/>
                <a:ea typeface="ＭＳ Ｐゴシック" pitchFamily="34" charset="-128"/>
              </a:defRPr>
            </a:lvl4pPr>
            <a:lvl5pPr marL="2057400" indent="-228600" algn="l" eaLnBrk="0" hangingPunct="0">
              <a:spcBef>
                <a:spcPct val="30000"/>
              </a:spcBef>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9pPr>
          </a:lstStyle>
          <a:p>
            <a:pPr algn="r" eaLnBrk="1" hangingPunct="1">
              <a:spcBef>
                <a:spcPct val="0"/>
              </a:spcBef>
            </a:pPr>
            <a:fld id="{36D91502-A3C2-4C85-B605-8CFB000B6685}" type="slidenum">
              <a:rPr lang="en-GB" altLang="en-US" smtClean="0">
                <a:latin typeface="Arial" charset="0"/>
              </a:rPr>
              <a:pPr algn="r" eaLnBrk="1" hangingPunct="1">
                <a:spcBef>
                  <a:spcPct val="0"/>
                </a:spcBef>
              </a:pPr>
              <a:t>3</a:t>
            </a:fld>
            <a:endParaRPr lang="en-GB" altLang="en-US">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C: </a:t>
            </a:r>
            <a:r>
              <a:rPr lang="en-GB" altLang="en-US" sz="1200" dirty="0">
                <a:ea typeface="ＭＳ Ｐゴシック" pitchFamily="34" charset="-128"/>
              </a:rPr>
              <a:t>Children are assessed against Age Related Expectations (ARE) for Reading , Writing and Maths. You will be kept informed as to whether they are: Working Below ARE, Working Towards ARE, Expected Standard or Greater Depth Standard. Specific learning targets are shared at Parents</a:t>
            </a:r>
            <a:r>
              <a:rPr lang="ja-JP" altLang="en-GB" sz="1200" dirty="0">
                <a:ea typeface="+mn-ea"/>
              </a:rPr>
              <a:t>’</a:t>
            </a:r>
            <a:r>
              <a:rPr lang="en-GB" altLang="ja-JP" sz="1200" dirty="0">
                <a:ea typeface="+mn-ea"/>
              </a:rPr>
              <a:t> Evening in Autumn and Spring. At the end of the year you will receive an annual report detailing their outcome for all areas of the curriculum.</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ja-JP" sz="1200" dirty="0">
                <a:ea typeface="+mn-ea"/>
              </a:rPr>
              <a:t>J: Some children</a:t>
            </a:r>
            <a:r>
              <a:rPr lang="en-GB" altLang="ja-JP" sz="1200" baseline="0" dirty="0">
                <a:ea typeface="+mn-ea"/>
              </a:rPr>
              <a:t> may be identified as needing additional support in school for a variety of reasons. Any concerns about your child’s learning will be discussed with you. If a specific learning need is identified, they may be added to the SEN register. Mrs </a:t>
            </a:r>
            <a:r>
              <a:rPr lang="en-GB" altLang="ja-JP" sz="1200" baseline="0" dirty="0" err="1">
                <a:ea typeface="+mn-ea"/>
              </a:rPr>
              <a:t>Durbajlo</a:t>
            </a:r>
            <a:r>
              <a:rPr lang="en-GB" altLang="ja-JP" sz="1200" baseline="0" dirty="0">
                <a:ea typeface="+mn-ea"/>
              </a:rPr>
              <a:t>, our Inclusion Manager, works with children, staff and parents to ensure a plan is in place to support those children. This may involve additional small group work with an LSA, known as intervention groups, or close in class support from the class teacher.</a:t>
            </a:r>
            <a:endParaRPr lang="en-GB" altLang="ja-JP" sz="1200" dirty="0">
              <a:ea typeface="+mn-ea"/>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ja-JP" sz="1200" dirty="0">
              <a:ea typeface="+mn-ea"/>
            </a:endParaRPr>
          </a:p>
          <a:p>
            <a:pPr eaLnBrk="1" hangingPunct="1">
              <a:defRPr/>
            </a:pPr>
            <a:endParaRPr lang="en-GB" altLang="en-US" sz="1200" dirty="0">
              <a:ea typeface="ＭＳ Ｐゴシック" pitchFamily="34" charset="-128"/>
            </a:endParaRPr>
          </a:p>
          <a:p>
            <a:endParaRPr lang="en-GB" dirty="0"/>
          </a:p>
        </p:txBody>
      </p:sp>
      <p:sp>
        <p:nvSpPr>
          <p:cNvPr id="4" name="Slide Number Placeholder 3"/>
          <p:cNvSpPr>
            <a:spLocks noGrp="1"/>
          </p:cNvSpPr>
          <p:nvPr>
            <p:ph type="sldNum" sz="quarter" idx="10"/>
          </p:nvPr>
        </p:nvSpPr>
        <p:spPr/>
        <p:txBody>
          <a:bodyPr/>
          <a:lstStyle/>
          <a:p>
            <a:fld id="{B92B5520-C390-4D0E-9354-7D8A24D912F5}" type="slidenum">
              <a:rPr lang="en-GB" smtClean="0"/>
              <a:t>4</a:t>
            </a:fld>
            <a:endParaRPr lang="en-GB"/>
          </a:p>
        </p:txBody>
      </p:sp>
    </p:spTree>
    <p:extLst>
      <p:ext uri="{BB962C8B-B14F-4D97-AF65-F5344CB8AC3E}">
        <p14:creationId xmlns:p14="http://schemas.microsoft.com/office/powerpoint/2010/main" val="4254911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 In</a:t>
            </a:r>
            <a:r>
              <a:rPr lang="en-GB" baseline="0" dirty="0"/>
              <a:t> summer term, Year 1 complete a statutory phonics screening assessment. This identifies the children’s ability to sound out and blend words together in order to read. We introduce this to the children at an early stage in the year with regular games and practise. This way the children are unaware they are taking a test as it is a normal part of their learning. The test consists of 40 words. Some are real and some are pseudo words, known to the children as ‘alien’ words. </a:t>
            </a:r>
            <a:endParaRPr lang="en-GB" dirty="0"/>
          </a:p>
        </p:txBody>
      </p:sp>
      <p:sp>
        <p:nvSpPr>
          <p:cNvPr id="4" name="Slide Number Placeholder 3"/>
          <p:cNvSpPr>
            <a:spLocks noGrp="1"/>
          </p:cNvSpPr>
          <p:nvPr>
            <p:ph type="sldNum" sz="quarter" idx="10"/>
          </p:nvPr>
        </p:nvSpPr>
        <p:spPr/>
        <p:txBody>
          <a:bodyPr/>
          <a:lstStyle/>
          <a:p>
            <a:fld id="{B92B5520-C390-4D0E-9354-7D8A24D912F5}" type="slidenum">
              <a:rPr lang="en-GB" smtClean="0"/>
              <a:t>5</a:t>
            </a:fld>
            <a:endParaRPr lang="en-GB"/>
          </a:p>
        </p:txBody>
      </p:sp>
    </p:spTree>
    <p:extLst>
      <p:ext uri="{BB962C8B-B14F-4D97-AF65-F5344CB8AC3E}">
        <p14:creationId xmlns:p14="http://schemas.microsoft.com/office/powerpoint/2010/main" val="2801383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 Children are taught to identify</a:t>
            </a:r>
            <a:r>
              <a:rPr lang="en-GB" baseline="0" dirty="0"/>
              <a:t> units of sound in words using sound buttons. The single dots are known as ‘beans’ by the children and they show that only 1 letter is making a sound. If a digraph or </a:t>
            </a:r>
            <a:r>
              <a:rPr lang="en-GB" baseline="0" dirty="0" err="1"/>
              <a:t>trigraph</a:t>
            </a:r>
            <a:r>
              <a:rPr lang="en-GB" baseline="0" dirty="0"/>
              <a:t> is used, which means they need 2 or 3 letters to make a sound, the children draw a ‘sausages.’ </a:t>
            </a:r>
          </a:p>
          <a:p>
            <a:r>
              <a:rPr lang="en-GB" baseline="0" dirty="0"/>
              <a:t>M: Some words cannot be decoded using taught phonics sounds as there are exceptions to the rules! The children are taught to read and spell these words using flashcards, spelling practice and keyword practice. These words are stuck in the back of the pink home reading diaries so they can be practised at home.</a:t>
            </a:r>
            <a:endParaRPr lang="en-GB" dirty="0"/>
          </a:p>
        </p:txBody>
      </p:sp>
      <p:sp>
        <p:nvSpPr>
          <p:cNvPr id="4" name="Slide Number Placeholder 3"/>
          <p:cNvSpPr>
            <a:spLocks noGrp="1"/>
          </p:cNvSpPr>
          <p:nvPr>
            <p:ph type="sldNum" sz="quarter" idx="10"/>
          </p:nvPr>
        </p:nvSpPr>
        <p:spPr/>
        <p:txBody>
          <a:bodyPr/>
          <a:lstStyle/>
          <a:p>
            <a:fld id="{B92B5520-C390-4D0E-9354-7D8A24D912F5}" type="slidenum">
              <a:rPr lang="en-GB" smtClean="0"/>
              <a:t>6</a:t>
            </a:fld>
            <a:endParaRPr lang="en-GB"/>
          </a:p>
        </p:txBody>
      </p:sp>
    </p:spTree>
    <p:extLst>
      <p:ext uri="{BB962C8B-B14F-4D97-AF65-F5344CB8AC3E}">
        <p14:creationId xmlns:p14="http://schemas.microsoft.com/office/powerpoint/2010/main" val="2574467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 Children are taught to identify</a:t>
            </a:r>
            <a:r>
              <a:rPr lang="en-GB" baseline="0" dirty="0"/>
              <a:t> units of sound in words using sound buttons. The single dots are known as ‘beans’ by the children and they show that only 1 letter is making a sound. If a digraph or </a:t>
            </a:r>
            <a:r>
              <a:rPr lang="en-GB" baseline="0" dirty="0" err="1"/>
              <a:t>trigraph</a:t>
            </a:r>
            <a:r>
              <a:rPr lang="en-GB" baseline="0" dirty="0"/>
              <a:t> is used, which means they need 2 or 3 letters to make a sound, the children draw a ‘sausages.’ </a:t>
            </a:r>
          </a:p>
          <a:p>
            <a:r>
              <a:rPr lang="en-GB" baseline="0" dirty="0"/>
              <a:t>M: Some words cannot be decoded using taught phonics sounds as there are exceptions to the rules! The children are taught to read and spell these words using flashcards, spelling practice and keyword practice. These words are stuck in the back of the pink home reading diaries so they can be practised at home.</a:t>
            </a:r>
            <a:endParaRPr lang="en-GB" dirty="0"/>
          </a:p>
        </p:txBody>
      </p:sp>
      <p:sp>
        <p:nvSpPr>
          <p:cNvPr id="4" name="Slide Number Placeholder 3"/>
          <p:cNvSpPr>
            <a:spLocks noGrp="1"/>
          </p:cNvSpPr>
          <p:nvPr>
            <p:ph type="sldNum" sz="quarter" idx="10"/>
          </p:nvPr>
        </p:nvSpPr>
        <p:spPr/>
        <p:txBody>
          <a:bodyPr/>
          <a:lstStyle/>
          <a:p>
            <a:fld id="{B92B5520-C390-4D0E-9354-7D8A24D912F5}" type="slidenum">
              <a:rPr lang="en-GB" smtClean="0"/>
              <a:t>8</a:t>
            </a:fld>
            <a:endParaRPr lang="en-GB"/>
          </a:p>
        </p:txBody>
      </p:sp>
    </p:spTree>
    <p:extLst>
      <p:ext uri="{BB962C8B-B14F-4D97-AF65-F5344CB8AC3E}">
        <p14:creationId xmlns:p14="http://schemas.microsoft.com/office/powerpoint/2010/main" val="38981257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C: </a:t>
            </a:r>
            <a:r>
              <a:rPr lang="en-GB" altLang="en-US" sz="1200" dirty="0">
                <a:ea typeface="ＭＳ Ｐゴシック" pitchFamily="34" charset="-128"/>
              </a:rPr>
              <a:t>Each child has a spelling book to practise their weekly spellings. This book stays at home. Please practice spellings every day to prepare for their test on Friday.</a:t>
            </a:r>
          </a:p>
          <a:p>
            <a:pPr>
              <a:defRPr/>
            </a:pPr>
            <a:r>
              <a:rPr lang="en-GB" altLang="en-US" sz="1200" dirty="0">
                <a:ea typeface="ＭＳ Ｐゴシック" pitchFamily="34" charset="-128"/>
              </a:rPr>
              <a:t>J: Children are read with by the Class teacher and LSA twice a week. </a:t>
            </a:r>
            <a:endParaRPr lang="en-GB" altLang="en-US" sz="1100" dirty="0">
              <a:ea typeface="ＭＳ Ｐゴシック" pitchFamily="34" charset="-128"/>
            </a:endParaRPr>
          </a:p>
          <a:p>
            <a:pPr>
              <a:defRPr/>
            </a:pPr>
            <a:r>
              <a:rPr lang="en-GB" altLang="en-US" sz="1200" dirty="0">
                <a:ea typeface="ＭＳ Ｐゴシック" pitchFamily="34" charset="-128"/>
              </a:rPr>
              <a:t>Some children may be identified as target readers. These children are read with every day to support their learning. You will always be told if your child is a target reader.</a:t>
            </a:r>
          </a:p>
          <a:p>
            <a:pPr>
              <a:defRPr/>
            </a:pPr>
            <a:r>
              <a:rPr lang="en-GB" altLang="en-US" sz="1200" dirty="0">
                <a:ea typeface="ＭＳ Ｐゴシック" pitchFamily="34" charset="-128"/>
              </a:rPr>
              <a:t>M:</a:t>
            </a:r>
            <a:r>
              <a:rPr lang="en-GB" altLang="en-US" sz="1200" baseline="0" dirty="0">
                <a:ea typeface="ＭＳ Ｐゴシック" pitchFamily="34" charset="-128"/>
              </a:rPr>
              <a:t> </a:t>
            </a:r>
            <a:r>
              <a:rPr lang="en-GB" altLang="en-US" sz="1200" dirty="0">
                <a:ea typeface="ＭＳ Ｐゴシック" pitchFamily="34" charset="-128"/>
              </a:rPr>
              <a:t>You can also log in to Bug Club and </a:t>
            </a:r>
            <a:r>
              <a:rPr lang="en-GB" altLang="en-US" sz="1200" dirty="0" err="1">
                <a:ea typeface="ＭＳ Ｐゴシック" pitchFamily="34" charset="-128"/>
              </a:rPr>
              <a:t>Edshed</a:t>
            </a:r>
            <a:r>
              <a:rPr lang="en-GB" altLang="en-US" sz="1200" baseline="0" dirty="0">
                <a:ea typeface="ＭＳ Ｐゴシック" pitchFamily="34" charset="-128"/>
              </a:rPr>
              <a:t> to practise reading and spellings. </a:t>
            </a:r>
            <a:r>
              <a:rPr lang="en-GB" altLang="en-US" sz="1200" dirty="0">
                <a:ea typeface="ＭＳ Ｐゴシック" pitchFamily="34" charset="-128"/>
              </a:rPr>
              <a:t>Let us know what you have been up to by writing in the pink home reading diaries.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sz="1200" dirty="0">
              <a:ea typeface="ＭＳ Ｐゴシック" pitchFamily="34" charset="-128"/>
            </a:endParaRPr>
          </a:p>
          <a:p>
            <a:endParaRPr lang="en-GB" dirty="0"/>
          </a:p>
        </p:txBody>
      </p:sp>
      <p:sp>
        <p:nvSpPr>
          <p:cNvPr id="4" name="Slide Number Placeholder 3"/>
          <p:cNvSpPr>
            <a:spLocks noGrp="1"/>
          </p:cNvSpPr>
          <p:nvPr>
            <p:ph type="sldNum" sz="quarter" idx="10"/>
          </p:nvPr>
        </p:nvSpPr>
        <p:spPr/>
        <p:txBody>
          <a:bodyPr/>
          <a:lstStyle/>
          <a:p>
            <a:fld id="{B92B5520-C390-4D0E-9354-7D8A24D912F5}" type="slidenum">
              <a:rPr lang="en-GB" smtClean="0"/>
              <a:t>9</a:t>
            </a:fld>
            <a:endParaRPr lang="en-GB"/>
          </a:p>
        </p:txBody>
      </p:sp>
    </p:spTree>
    <p:extLst>
      <p:ext uri="{BB962C8B-B14F-4D97-AF65-F5344CB8AC3E}">
        <p14:creationId xmlns:p14="http://schemas.microsoft.com/office/powerpoint/2010/main" val="20660545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Our Spelling will be split into five steps over the five days. Monday is to </a:t>
            </a:r>
            <a:r>
              <a:rPr lang="en-GB" altLang="en-US" sz="1200" kern="1200" dirty="0">
                <a:solidFill>
                  <a:schemeClr val="tx1"/>
                </a:solidFill>
                <a:latin typeface="+mn-lt"/>
                <a:ea typeface="+mn-ea"/>
                <a:cs typeface="+mn-cs"/>
              </a:rPr>
              <a:t>Imagine and Internalise, we use the sentence to tell a story. Tuesday is to count the words, identifying the tricky words in the sentence and discussing them. Wednesday is to write the sentence in the air, discussing the difference between an upper and lower case letter, where capital letters should be used and the importance of a full stop. Thursday we use our editing eyes, showing the children three versions of the sentence all with mistakes and the children will discuss the mistakes in talking trios. Then on Friday, the children are going to scribe the sentence in the back of their literacy books as the teacher dictates.</a:t>
            </a:r>
          </a:p>
          <a:p>
            <a:endParaRPr lang="en-GB" dirty="0"/>
          </a:p>
        </p:txBody>
      </p:sp>
      <p:sp>
        <p:nvSpPr>
          <p:cNvPr id="4" name="Slide Number Placeholder 3"/>
          <p:cNvSpPr>
            <a:spLocks noGrp="1"/>
          </p:cNvSpPr>
          <p:nvPr>
            <p:ph type="sldNum" sz="quarter" idx="5"/>
          </p:nvPr>
        </p:nvSpPr>
        <p:spPr/>
        <p:txBody>
          <a:bodyPr/>
          <a:lstStyle/>
          <a:p>
            <a:fld id="{B92B5520-C390-4D0E-9354-7D8A24D912F5}" type="slidenum">
              <a:rPr lang="en-GB" smtClean="0"/>
              <a:t>10</a:t>
            </a:fld>
            <a:endParaRPr lang="en-GB"/>
          </a:p>
        </p:txBody>
      </p:sp>
    </p:spTree>
    <p:extLst>
      <p:ext uri="{BB962C8B-B14F-4D97-AF65-F5344CB8AC3E}">
        <p14:creationId xmlns:p14="http://schemas.microsoft.com/office/powerpoint/2010/main" val="3072071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dirty="0"/>
              <a:t>J: Curriculum newsletters are sent home every half term</a:t>
            </a:r>
            <a:r>
              <a:rPr lang="en-GB" baseline="0" dirty="0"/>
              <a:t> with details or learning in all the curriculum areas. These can also be found on the school website.</a:t>
            </a:r>
            <a:endParaRPr lang="en-GB" dirty="0"/>
          </a:p>
          <a:p>
            <a:pPr>
              <a:defRPr/>
            </a:pPr>
            <a:r>
              <a:rPr lang="en-GB" dirty="0"/>
              <a:t>Any messages for the teachers can be written in the pink home reading diaries to avoid congestion on the school site during drop off and pick up times.</a:t>
            </a:r>
          </a:p>
          <a:p>
            <a:pPr>
              <a:defRPr/>
            </a:pPr>
            <a:r>
              <a:rPr lang="en-GB" dirty="0"/>
              <a:t>C: The main school newsletter will be sent as a link over text. Please ensure the office have your current mobile numbers so you can receive text messages.</a:t>
            </a:r>
          </a:p>
          <a:p>
            <a:pPr>
              <a:defRPr/>
            </a:pPr>
            <a:endParaRPr lang="en-GB" dirty="0"/>
          </a:p>
        </p:txBody>
      </p:sp>
      <p:sp>
        <p:nvSpPr>
          <p:cNvPr id="4" name="Slide Number Placeholder 3"/>
          <p:cNvSpPr>
            <a:spLocks noGrp="1"/>
          </p:cNvSpPr>
          <p:nvPr>
            <p:ph type="sldNum" sz="quarter" idx="10"/>
          </p:nvPr>
        </p:nvSpPr>
        <p:spPr/>
        <p:txBody>
          <a:bodyPr/>
          <a:lstStyle/>
          <a:p>
            <a:fld id="{B92B5520-C390-4D0E-9354-7D8A24D912F5}" type="slidenum">
              <a:rPr lang="en-GB" smtClean="0"/>
              <a:t>12</a:t>
            </a:fld>
            <a:endParaRPr lang="en-GB"/>
          </a:p>
        </p:txBody>
      </p:sp>
    </p:spTree>
    <p:extLst>
      <p:ext uri="{BB962C8B-B14F-4D97-AF65-F5344CB8AC3E}">
        <p14:creationId xmlns:p14="http://schemas.microsoft.com/office/powerpoint/2010/main" val="39017124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t>
            </a:r>
            <a:r>
              <a:rPr lang="en-GB" baseline="0" dirty="0"/>
              <a:t> The Year 1 team have really enjoyed working with the children so far and we are looking forward to watching your children’s progress this year. </a:t>
            </a:r>
          </a:p>
          <a:p>
            <a:r>
              <a:rPr lang="en-GB" baseline="0" dirty="0"/>
              <a:t>R: Any questions please get in touch. Thank you for your </a:t>
            </a:r>
            <a:r>
              <a:rPr lang="en-GB" baseline="0"/>
              <a:t>continued support.</a:t>
            </a:r>
            <a:endParaRPr lang="en-GB" dirty="0"/>
          </a:p>
        </p:txBody>
      </p:sp>
      <p:sp>
        <p:nvSpPr>
          <p:cNvPr id="4" name="Slide Number Placeholder 3"/>
          <p:cNvSpPr>
            <a:spLocks noGrp="1"/>
          </p:cNvSpPr>
          <p:nvPr>
            <p:ph type="sldNum" sz="quarter" idx="10"/>
          </p:nvPr>
        </p:nvSpPr>
        <p:spPr/>
        <p:txBody>
          <a:bodyPr/>
          <a:lstStyle/>
          <a:p>
            <a:fld id="{B92B5520-C390-4D0E-9354-7D8A24D912F5}" type="slidenum">
              <a:rPr lang="en-GB" smtClean="0"/>
              <a:t>13</a:t>
            </a:fld>
            <a:endParaRPr lang="en-GB"/>
          </a:p>
        </p:txBody>
      </p:sp>
    </p:spTree>
    <p:extLst>
      <p:ext uri="{BB962C8B-B14F-4D97-AF65-F5344CB8AC3E}">
        <p14:creationId xmlns:p14="http://schemas.microsoft.com/office/powerpoint/2010/main" val="3476710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6165ED7-C257-4AD3-916B-87D6898AB66E}"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C7EC4-BA5E-4B74-B62E-C32AA4AE21CE}" type="slidenum">
              <a:rPr lang="en-GB" smtClean="0"/>
              <a:t>‹#›</a:t>
            </a:fld>
            <a:endParaRPr lang="en-GB"/>
          </a:p>
        </p:txBody>
      </p:sp>
    </p:spTree>
    <p:extLst>
      <p:ext uri="{BB962C8B-B14F-4D97-AF65-F5344CB8AC3E}">
        <p14:creationId xmlns:p14="http://schemas.microsoft.com/office/powerpoint/2010/main" val="39113642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6165ED7-C257-4AD3-916B-87D6898AB66E}"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C7EC4-BA5E-4B74-B62E-C32AA4AE21CE}" type="slidenum">
              <a:rPr lang="en-GB" smtClean="0"/>
              <a:t>‹#›</a:t>
            </a:fld>
            <a:endParaRPr lang="en-GB"/>
          </a:p>
        </p:txBody>
      </p:sp>
    </p:spTree>
    <p:extLst>
      <p:ext uri="{BB962C8B-B14F-4D97-AF65-F5344CB8AC3E}">
        <p14:creationId xmlns:p14="http://schemas.microsoft.com/office/powerpoint/2010/main" val="1693658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165ED7-C257-4AD3-916B-87D6898AB66E}"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C7EC4-BA5E-4B74-B62E-C32AA4AE21CE}" type="slidenum">
              <a:rPr lang="en-GB" smtClean="0"/>
              <a:t>‹#›</a:t>
            </a:fld>
            <a:endParaRPr lang="en-GB"/>
          </a:p>
        </p:txBody>
      </p:sp>
    </p:spTree>
    <p:extLst>
      <p:ext uri="{BB962C8B-B14F-4D97-AF65-F5344CB8AC3E}">
        <p14:creationId xmlns:p14="http://schemas.microsoft.com/office/powerpoint/2010/main" val="424713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6165ED7-C257-4AD3-916B-87D6898AB66E}"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C7EC4-BA5E-4B74-B62E-C32AA4AE21CE}" type="slidenum">
              <a:rPr lang="en-GB" smtClean="0"/>
              <a:t>‹#›</a:t>
            </a:fld>
            <a:endParaRPr lang="en-GB"/>
          </a:p>
        </p:txBody>
      </p:sp>
    </p:spTree>
    <p:extLst>
      <p:ext uri="{BB962C8B-B14F-4D97-AF65-F5344CB8AC3E}">
        <p14:creationId xmlns:p14="http://schemas.microsoft.com/office/powerpoint/2010/main" val="521279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6165ED7-C257-4AD3-916B-87D6898AB66E}" type="datetimeFigureOut">
              <a:rPr lang="en-GB" smtClean="0"/>
              <a:t>03/09/2025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7C7EC4-BA5E-4B74-B62E-C32AA4AE21CE}" type="slidenum">
              <a:rPr lang="en-GB" smtClean="0"/>
              <a:t>‹#›</a:t>
            </a:fld>
            <a:endParaRPr lang="en-GB"/>
          </a:p>
        </p:txBody>
      </p:sp>
    </p:spTree>
    <p:extLst>
      <p:ext uri="{BB962C8B-B14F-4D97-AF65-F5344CB8AC3E}">
        <p14:creationId xmlns:p14="http://schemas.microsoft.com/office/powerpoint/2010/main" val="3938521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6165ED7-C257-4AD3-916B-87D6898AB66E}" type="datetimeFigureOut">
              <a:rPr lang="en-GB" smtClean="0"/>
              <a:t>03/09/2025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7C7EC4-BA5E-4B74-B62E-C32AA4AE21CE}" type="slidenum">
              <a:rPr lang="en-GB" smtClean="0"/>
              <a:t>‹#›</a:t>
            </a:fld>
            <a:endParaRPr lang="en-GB"/>
          </a:p>
        </p:txBody>
      </p:sp>
    </p:spTree>
    <p:extLst>
      <p:ext uri="{BB962C8B-B14F-4D97-AF65-F5344CB8AC3E}">
        <p14:creationId xmlns:p14="http://schemas.microsoft.com/office/powerpoint/2010/main" val="3865003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165ED7-C257-4AD3-916B-87D6898AB66E}" type="datetimeFigureOut">
              <a:rPr lang="en-GB" smtClean="0"/>
              <a:t>03/09/2025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7C7EC4-BA5E-4B74-B62E-C32AA4AE21CE}" type="slidenum">
              <a:rPr lang="en-GB" smtClean="0"/>
              <a:t>‹#›</a:t>
            </a:fld>
            <a:endParaRPr lang="en-GB"/>
          </a:p>
        </p:txBody>
      </p:sp>
    </p:spTree>
    <p:extLst>
      <p:ext uri="{BB962C8B-B14F-4D97-AF65-F5344CB8AC3E}">
        <p14:creationId xmlns:p14="http://schemas.microsoft.com/office/powerpoint/2010/main" val="2016653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6165ED7-C257-4AD3-916B-87D6898AB66E}"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C7EC4-BA5E-4B74-B62E-C32AA4AE21CE}" type="slidenum">
              <a:rPr lang="en-GB" smtClean="0"/>
              <a:t>‹#›</a:t>
            </a:fld>
            <a:endParaRPr lang="en-GB"/>
          </a:p>
        </p:txBody>
      </p:sp>
    </p:spTree>
    <p:extLst>
      <p:ext uri="{BB962C8B-B14F-4D97-AF65-F5344CB8AC3E}">
        <p14:creationId xmlns:p14="http://schemas.microsoft.com/office/powerpoint/2010/main" val="2191931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6165ED7-C257-4AD3-916B-87D6898AB66E}"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C7EC4-BA5E-4B74-B62E-C32AA4AE21CE}" type="slidenum">
              <a:rPr lang="en-GB" smtClean="0"/>
              <a:t>‹#›</a:t>
            </a:fld>
            <a:endParaRPr lang="en-GB"/>
          </a:p>
        </p:txBody>
      </p:sp>
    </p:spTree>
    <p:extLst>
      <p:ext uri="{BB962C8B-B14F-4D97-AF65-F5344CB8AC3E}">
        <p14:creationId xmlns:p14="http://schemas.microsoft.com/office/powerpoint/2010/main" val="18592943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6165ED7-C257-4AD3-916B-87D6898AB66E}"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C7EC4-BA5E-4B74-B62E-C32AA4AE21CE}" type="slidenum">
              <a:rPr lang="en-GB" smtClean="0"/>
              <a:t>‹#›</a:t>
            </a:fld>
            <a:endParaRPr lang="en-GB"/>
          </a:p>
        </p:txBody>
      </p:sp>
    </p:spTree>
    <p:extLst>
      <p:ext uri="{BB962C8B-B14F-4D97-AF65-F5344CB8AC3E}">
        <p14:creationId xmlns:p14="http://schemas.microsoft.com/office/powerpoint/2010/main" val="693852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6165ED7-C257-4AD3-916B-87D6898AB66E}"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C7EC4-BA5E-4B74-B62E-C32AA4AE21CE}" type="slidenum">
              <a:rPr lang="en-GB" smtClean="0"/>
              <a:t>‹#›</a:t>
            </a:fld>
            <a:endParaRPr lang="en-GB"/>
          </a:p>
        </p:txBody>
      </p:sp>
    </p:spTree>
    <p:extLst>
      <p:ext uri="{BB962C8B-B14F-4D97-AF65-F5344CB8AC3E}">
        <p14:creationId xmlns:p14="http://schemas.microsoft.com/office/powerpoint/2010/main" val="3976246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165ED7-C257-4AD3-916B-87D6898AB66E}" type="datetimeFigureOut">
              <a:rPr lang="en-GB" smtClean="0"/>
              <a:t>03/09/2025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7C7EC4-BA5E-4B74-B62E-C32AA4AE21CE}" type="slidenum">
              <a:rPr lang="en-GB" smtClean="0"/>
              <a:t>‹#›</a:t>
            </a:fld>
            <a:endParaRPr lang="en-GB"/>
          </a:p>
        </p:txBody>
      </p:sp>
    </p:spTree>
    <p:extLst>
      <p:ext uri="{BB962C8B-B14F-4D97-AF65-F5344CB8AC3E}">
        <p14:creationId xmlns:p14="http://schemas.microsoft.com/office/powerpoint/2010/main" val="13052333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mertoninfants.com/"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
          <p:cNvSpPr>
            <a:spLocks noGrp="1" noChangeArrowheads="1"/>
          </p:cNvSpPr>
          <p:nvPr>
            <p:ph type="subTitle" idx="1"/>
          </p:nvPr>
        </p:nvSpPr>
        <p:spPr>
          <a:xfrm>
            <a:off x="1371600" y="2607417"/>
            <a:ext cx="6400800" cy="985837"/>
          </a:xfrm>
        </p:spPr>
        <p:txBody>
          <a:bodyPr/>
          <a:lstStyle/>
          <a:p>
            <a:pPr eaLnBrk="1" hangingPunct="1">
              <a:defRPr/>
            </a:pPr>
            <a:r>
              <a:rPr lang="en-GB" sz="4000" b="1" i="1" dirty="0">
                <a:solidFill>
                  <a:srgbClr val="0070C0"/>
                </a:solidFill>
              </a:rPr>
              <a:t>Y1 Welcome Meeting</a:t>
            </a:r>
          </a:p>
          <a:p>
            <a:pPr eaLnBrk="1" hangingPunct="1">
              <a:defRPr/>
            </a:pPr>
            <a:endParaRPr lang="en-GB" sz="4000" b="1" i="1" dirty="0">
              <a:solidFill>
                <a:schemeClr val="accent2"/>
              </a:solidFill>
            </a:endParaRPr>
          </a:p>
          <a:p>
            <a:pPr eaLnBrk="1" hangingPunct="1">
              <a:defRPr/>
            </a:pPr>
            <a:endParaRPr lang="en-GB" i="1" dirty="0">
              <a:solidFill>
                <a:schemeClr val="accent2"/>
              </a:solidFill>
            </a:endParaRPr>
          </a:p>
        </p:txBody>
      </p:sp>
      <p:pic>
        <p:nvPicPr>
          <p:cNvPr id="2051" name="Picture 4"/>
          <p:cNvPicPr>
            <a:picLocks noGrp="1" noChangeAspect="1" noChangeArrowheads="1"/>
          </p:cNvPicPr>
          <p:nvPr>
            <p:ph type="ctrTitle"/>
          </p:nvPr>
        </p:nvPicPr>
        <p:blipFill>
          <a:blip r:embed="rId3">
            <a:extLst>
              <a:ext uri="{28A0092B-C50C-407E-A947-70E740481C1C}">
                <a14:useLocalDpi xmlns:a14="http://schemas.microsoft.com/office/drawing/2010/main" val="0"/>
              </a:ext>
            </a:extLst>
          </a:blip>
          <a:srcRect/>
          <a:stretch>
            <a:fillRect/>
          </a:stretch>
        </p:blipFill>
        <p:spPr>
          <a:xfrm>
            <a:off x="3635896" y="261154"/>
            <a:ext cx="2015926" cy="182828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52" name="Text Box 5"/>
          <p:cNvSpPr txBox="1">
            <a:spLocks noChangeArrowheads="1"/>
          </p:cNvSpPr>
          <p:nvPr/>
        </p:nvSpPr>
        <p:spPr bwMode="auto">
          <a:xfrm>
            <a:off x="2879353" y="2314719"/>
            <a:ext cx="3529012" cy="481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algn="ctr" eaLnBrk="0" fontAlgn="base" hangingPunct="0">
              <a:spcBef>
                <a:spcPct val="0"/>
              </a:spcBef>
              <a:spcAft>
                <a:spcPct val="0"/>
              </a:spcAft>
              <a:defRPr>
                <a:solidFill>
                  <a:schemeClr val="tx1"/>
                </a:solidFill>
                <a:latin typeface="Arial" charset="0"/>
                <a:ea typeface="ＭＳ Ｐゴシック" charset="0"/>
              </a:defRPr>
            </a:lvl6pPr>
            <a:lvl7pPr marL="2971800" indent="-228600" algn="ctr" eaLnBrk="0" fontAlgn="base" hangingPunct="0">
              <a:spcBef>
                <a:spcPct val="0"/>
              </a:spcBef>
              <a:spcAft>
                <a:spcPct val="0"/>
              </a:spcAft>
              <a:defRPr>
                <a:solidFill>
                  <a:schemeClr val="tx1"/>
                </a:solidFill>
                <a:latin typeface="Arial" charset="0"/>
                <a:ea typeface="ＭＳ Ｐゴシック" charset="0"/>
              </a:defRPr>
            </a:lvl7pPr>
            <a:lvl8pPr marL="3429000" indent="-228600" algn="ctr" eaLnBrk="0" fontAlgn="base" hangingPunct="0">
              <a:spcBef>
                <a:spcPct val="0"/>
              </a:spcBef>
              <a:spcAft>
                <a:spcPct val="0"/>
              </a:spcAft>
              <a:defRPr>
                <a:solidFill>
                  <a:schemeClr val="tx1"/>
                </a:solidFill>
                <a:latin typeface="Arial" charset="0"/>
                <a:ea typeface="ＭＳ Ｐゴシック" charset="0"/>
              </a:defRPr>
            </a:lvl8pPr>
            <a:lvl9pPr marL="3886200" indent="-228600" algn="ctr"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defRPr/>
            </a:pPr>
            <a:r>
              <a:rPr lang="en-GB" i="1" dirty="0"/>
              <a:t>Aiming High, Achieving Together</a:t>
            </a:r>
          </a:p>
        </p:txBody>
      </p:sp>
      <p:sp>
        <p:nvSpPr>
          <p:cNvPr id="19" name="TextBox 18"/>
          <p:cNvSpPr txBox="1"/>
          <p:nvPr/>
        </p:nvSpPr>
        <p:spPr>
          <a:xfrm>
            <a:off x="1811477" y="3784956"/>
            <a:ext cx="1763737" cy="369332"/>
          </a:xfrm>
          <a:prstGeom prst="rect">
            <a:avLst/>
          </a:prstGeom>
          <a:noFill/>
        </p:spPr>
        <p:txBody>
          <a:bodyPr wrap="square" rtlCol="0">
            <a:spAutoFit/>
          </a:bodyPr>
          <a:lstStyle/>
          <a:p>
            <a:r>
              <a:rPr lang="en-GB" dirty="0"/>
              <a:t>Barn Owls</a:t>
            </a:r>
          </a:p>
        </p:txBody>
      </p:sp>
      <p:sp>
        <p:nvSpPr>
          <p:cNvPr id="16" name="TextBox 15">
            <a:extLst>
              <a:ext uri="{FF2B5EF4-FFF2-40B4-BE49-F238E27FC236}">
                <a16:creationId xmlns:a16="http://schemas.microsoft.com/office/drawing/2014/main" id="{C94C6ED6-401A-4536-B5AE-AE76C1F0EBCC}"/>
              </a:ext>
            </a:extLst>
          </p:cNvPr>
          <p:cNvSpPr txBox="1"/>
          <p:nvPr/>
        </p:nvSpPr>
        <p:spPr>
          <a:xfrm>
            <a:off x="5240232" y="3801664"/>
            <a:ext cx="1368153" cy="369332"/>
          </a:xfrm>
          <a:prstGeom prst="rect">
            <a:avLst/>
          </a:prstGeom>
          <a:noFill/>
        </p:spPr>
        <p:txBody>
          <a:bodyPr wrap="square" rtlCol="0">
            <a:spAutoFit/>
          </a:bodyPr>
          <a:lstStyle/>
          <a:p>
            <a:r>
              <a:rPr lang="en-GB" dirty="0"/>
              <a:t>Tawny Owls</a:t>
            </a:r>
          </a:p>
        </p:txBody>
      </p:sp>
      <p:pic>
        <p:nvPicPr>
          <p:cNvPr id="2" name="Picture 1">
            <a:extLst>
              <a:ext uri="{FF2B5EF4-FFF2-40B4-BE49-F238E27FC236}">
                <a16:creationId xmlns:a16="http://schemas.microsoft.com/office/drawing/2014/main" id="{4375BF7B-8ABC-4FB5-BB1A-68F7E80B9677}"/>
              </a:ext>
            </a:extLst>
          </p:cNvPr>
          <p:cNvPicPr>
            <a:picLocks noChangeAspect="1"/>
          </p:cNvPicPr>
          <p:nvPr/>
        </p:nvPicPr>
        <p:blipFill>
          <a:blip r:embed="rId4"/>
          <a:stretch>
            <a:fillRect/>
          </a:stretch>
        </p:blipFill>
        <p:spPr>
          <a:xfrm>
            <a:off x="431869" y="4040306"/>
            <a:ext cx="1508569" cy="2040204"/>
          </a:xfrm>
          <a:prstGeom prst="rect">
            <a:avLst/>
          </a:prstGeom>
        </p:spPr>
      </p:pic>
      <p:pic>
        <p:nvPicPr>
          <p:cNvPr id="11" name="Picture 10">
            <a:extLst>
              <a:ext uri="{FF2B5EF4-FFF2-40B4-BE49-F238E27FC236}">
                <a16:creationId xmlns:a16="http://schemas.microsoft.com/office/drawing/2014/main" id="{5B9CA227-BF87-40A2-8A0C-9DBA93B29F53}"/>
              </a:ext>
            </a:extLst>
          </p:cNvPr>
          <p:cNvPicPr>
            <a:picLocks noChangeAspect="1"/>
          </p:cNvPicPr>
          <p:nvPr/>
        </p:nvPicPr>
        <p:blipFill>
          <a:blip r:embed="rId5"/>
          <a:stretch>
            <a:fillRect/>
          </a:stretch>
        </p:blipFill>
        <p:spPr>
          <a:xfrm>
            <a:off x="7524794" y="4065891"/>
            <a:ext cx="1494191" cy="1992177"/>
          </a:xfrm>
          <a:prstGeom prst="rect">
            <a:avLst/>
          </a:prstGeom>
        </p:spPr>
      </p:pic>
      <p:pic>
        <p:nvPicPr>
          <p:cNvPr id="3" name="Picture 2">
            <a:extLst>
              <a:ext uri="{FF2B5EF4-FFF2-40B4-BE49-F238E27FC236}">
                <a16:creationId xmlns:a16="http://schemas.microsoft.com/office/drawing/2014/main" id="{8D2A196C-8751-4A90-915F-563D1BDA0F79}"/>
              </a:ext>
            </a:extLst>
          </p:cNvPr>
          <p:cNvPicPr>
            <a:picLocks noChangeAspect="1"/>
          </p:cNvPicPr>
          <p:nvPr/>
        </p:nvPicPr>
        <p:blipFill>
          <a:blip r:embed="rId6"/>
          <a:stretch>
            <a:fillRect/>
          </a:stretch>
        </p:blipFill>
        <p:spPr>
          <a:xfrm>
            <a:off x="1919160" y="4298536"/>
            <a:ext cx="1617814" cy="1803862"/>
          </a:xfrm>
          <a:prstGeom prst="rect">
            <a:avLst/>
          </a:prstGeom>
        </p:spPr>
      </p:pic>
      <p:pic>
        <p:nvPicPr>
          <p:cNvPr id="7" name="Picture 6">
            <a:extLst>
              <a:ext uri="{FF2B5EF4-FFF2-40B4-BE49-F238E27FC236}">
                <a16:creationId xmlns:a16="http://schemas.microsoft.com/office/drawing/2014/main" id="{6A98EC4F-8FE1-48B6-A3B7-FC4ACD5227E1}"/>
              </a:ext>
            </a:extLst>
          </p:cNvPr>
          <p:cNvPicPr>
            <a:picLocks noChangeAspect="1"/>
          </p:cNvPicPr>
          <p:nvPr/>
        </p:nvPicPr>
        <p:blipFill>
          <a:blip r:embed="rId7"/>
          <a:stretch>
            <a:fillRect/>
          </a:stretch>
        </p:blipFill>
        <p:spPr>
          <a:xfrm>
            <a:off x="3443999" y="4198388"/>
            <a:ext cx="1432240" cy="1903665"/>
          </a:xfrm>
          <a:prstGeom prst="rect">
            <a:avLst/>
          </a:prstGeom>
        </p:spPr>
      </p:pic>
      <p:pic>
        <p:nvPicPr>
          <p:cNvPr id="9" name="Picture 8">
            <a:extLst>
              <a:ext uri="{FF2B5EF4-FFF2-40B4-BE49-F238E27FC236}">
                <a16:creationId xmlns:a16="http://schemas.microsoft.com/office/drawing/2014/main" id="{851A6FE9-ADDC-406C-8C6E-F267882B8465}"/>
              </a:ext>
            </a:extLst>
          </p:cNvPr>
          <p:cNvPicPr>
            <a:picLocks noChangeAspect="1"/>
          </p:cNvPicPr>
          <p:nvPr/>
        </p:nvPicPr>
        <p:blipFill>
          <a:blip r:embed="rId8"/>
          <a:stretch>
            <a:fillRect/>
          </a:stretch>
        </p:blipFill>
        <p:spPr>
          <a:xfrm>
            <a:off x="6071030" y="4054619"/>
            <a:ext cx="1524213" cy="2019582"/>
          </a:xfrm>
          <a:prstGeom prst="rect">
            <a:avLst/>
          </a:prstGeom>
        </p:spPr>
      </p:pic>
      <p:pic>
        <p:nvPicPr>
          <p:cNvPr id="10" name="Picture 9">
            <a:extLst>
              <a:ext uri="{FF2B5EF4-FFF2-40B4-BE49-F238E27FC236}">
                <a16:creationId xmlns:a16="http://schemas.microsoft.com/office/drawing/2014/main" id="{E27101A6-D1A1-417B-A8DB-0B3505123F1A}"/>
              </a:ext>
            </a:extLst>
          </p:cNvPr>
          <p:cNvPicPr>
            <a:picLocks noChangeAspect="1"/>
          </p:cNvPicPr>
          <p:nvPr/>
        </p:nvPicPr>
        <p:blipFill>
          <a:blip r:embed="rId9"/>
          <a:stretch>
            <a:fillRect/>
          </a:stretch>
        </p:blipFill>
        <p:spPr>
          <a:xfrm>
            <a:off x="4731109" y="4158135"/>
            <a:ext cx="1514686" cy="1943371"/>
          </a:xfrm>
          <a:prstGeom prst="rect">
            <a:avLst/>
          </a:prstGeom>
        </p:spPr>
      </p:pic>
    </p:spTree>
    <p:extLst>
      <p:ext uri="{BB962C8B-B14F-4D97-AF65-F5344CB8AC3E}">
        <p14:creationId xmlns:p14="http://schemas.microsoft.com/office/powerpoint/2010/main" val="1717337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6988"/>
            <a:ext cx="8229600" cy="1143001"/>
          </a:xfrm>
        </p:spPr>
        <p:txBody>
          <a:bodyPr/>
          <a:lstStyle/>
          <a:p>
            <a:pPr eaLnBrk="1" hangingPunct="1">
              <a:defRPr/>
            </a:pPr>
            <a:r>
              <a:rPr lang="en-GB" b="1" i="1" dirty="0">
                <a:solidFill>
                  <a:srgbClr val="0070C0"/>
                </a:solidFill>
              </a:rPr>
              <a:t>Topics</a:t>
            </a:r>
          </a:p>
        </p:txBody>
      </p:sp>
      <p:sp>
        <p:nvSpPr>
          <p:cNvPr id="9219" name="Rectangle 3"/>
          <p:cNvSpPr>
            <a:spLocks noGrp="1" noChangeArrowheads="1"/>
          </p:cNvSpPr>
          <p:nvPr>
            <p:ph type="body" idx="1"/>
          </p:nvPr>
        </p:nvSpPr>
        <p:spPr>
          <a:xfrm>
            <a:off x="457200" y="1196975"/>
            <a:ext cx="8229600" cy="5472113"/>
          </a:xfrm>
        </p:spPr>
        <p:txBody>
          <a:bodyPr/>
          <a:lstStyle/>
          <a:p>
            <a:pPr eaLnBrk="1" hangingPunct="1">
              <a:defRPr/>
            </a:pPr>
            <a:r>
              <a:rPr lang="en-GB" sz="2800" dirty="0"/>
              <a:t>Topics are started with an exciting launch and end with a landing.</a:t>
            </a:r>
            <a:endParaRPr lang="en-GB" sz="2400" dirty="0"/>
          </a:p>
          <a:p>
            <a:pPr eaLnBrk="1" hangingPunct="1">
              <a:defRPr/>
            </a:pPr>
            <a:r>
              <a:rPr lang="en-GB" sz="2800" dirty="0"/>
              <a:t>Topics drive the learning and objectives set will match the curriculum subjects.</a:t>
            </a:r>
          </a:p>
          <a:p>
            <a:pPr marL="0" indent="0" eaLnBrk="1" hangingPunct="1">
              <a:buNone/>
              <a:defRPr/>
            </a:pPr>
            <a:endParaRPr lang="en-GB" sz="1800" dirty="0"/>
          </a:p>
        </p:txBody>
      </p:sp>
      <p:graphicFrame>
        <p:nvGraphicFramePr>
          <p:cNvPr id="2" name="Table 1"/>
          <p:cNvGraphicFramePr>
            <a:graphicFrameLocks noGrp="1"/>
          </p:cNvGraphicFramePr>
          <p:nvPr>
            <p:extLst>
              <p:ext uri="{D42A27DB-BD31-4B8C-83A1-F6EECF244321}">
                <p14:modId xmlns:p14="http://schemas.microsoft.com/office/powerpoint/2010/main" val="1303249206"/>
              </p:ext>
            </p:extLst>
          </p:nvPr>
        </p:nvGraphicFramePr>
        <p:xfrm>
          <a:off x="179514" y="3140968"/>
          <a:ext cx="8784972" cy="3587248"/>
        </p:xfrm>
        <a:graphic>
          <a:graphicData uri="http://schemas.openxmlformats.org/drawingml/2006/table">
            <a:tbl>
              <a:tblPr firstRow="1" bandRow="1">
                <a:tableStyleId>{5C22544A-7EE6-4342-B048-85BDC9FD1C3A}</a:tableStyleId>
              </a:tblPr>
              <a:tblGrid>
                <a:gridCol w="1254996">
                  <a:extLst>
                    <a:ext uri="{9D8B030D-6E8A-4147-A177-3AD203B41FA5}">
                      <a16:colId xmlns:a16="http://schemas.microsoft.com/office/drawing/2014/main" val="3277450244"/>
                    </a:ext>
                  </a:extLst>
                </a:gridCol>
                <a:gridCol w="1254996">
                  <a:extLst>
                    <a:ext uri="{9D8B030D-6E8A-4147-A177-3AD203B41FA5}">
                      <a16:colId xmlns:a16="http://schemas.microsoft.com/office/drawing/2014/main" val="20000"/>
                    </a:ext>
                  </a:extLst>
                </a:gridCol>
                <a:gridCol w="1306430">
                  <a:extLst>
                    <a:ext uri="{9D8B030D-6E8A-4147-A177-3AD203B41FA5}">
                      <a16:colId xmlns:a16="http://schemas.microsoft.com/office/drawing/2014/main" val="20001"/>
                    </a:ext>
                  </a:extLst>
                </a:gridCol>
                <a:gridCol w="1203562">
                  <a:extLst>
                    <a:ext uri="{9D8B030D-6E8A-4147-A177-3AD203B41FA5}">
                      <a16:colId xmlns:a16="http://schemas.microsoft.com/office/drawing/2014/main" val="20002"/>
                    </a:ext>
                  </a:extLst>
                </a:gridCol>
                <a:gridCol w="1254996">
                  <a:extLst>
                    <a:ext uri="{9D8B030D-6E8A-4147-A177-3AD203B41FA5}">
                      <a16:colId xmlns:a16="http://schemas.microsoft.com/office/drawing/2014/main" val="20003"/>
                    </a:ext>
                  </a:extLst>
                </a:gridCol>
                <a:gridCol w="1254996">
                  <a:extLst>
                    <a:ext uri="{9D8B030D-6E8A-4147-A177-3AD203B41FA5}">
                      <a16:colId xmlns:a16="http://schemas.microsoft.com/office/drawing/2014/main" val="20004"/>
                    </a:ext>
                  </a:extLst>
                </a:gridCol>
                <a:gridCol w="1254996">
                  <a:extLst>
                    <a:ext uri="{9D8B030D-6E8A-4147-A177-3AD203B41FA5}">
                      <a16:colId xmlns:a16="http://schemas.microsoft.com/office/drawing/2014/main" val="20005"/>
                    </a:ext>
                  </a:extLst>
                </a:gridCol>
              </a:tblGrid>
              <a:tr h="813568">
                <a:tc>
                  <a:txBody>
                    <a:bodyPr/>
                    <a:lstStyle/>
                    <a:p>
                      <a:pPr algn="ctr"/>
                      <a:endParaRPr lang="en-GB" dirty="0"/>
                    </a:p>
                  </a:txBody>
                  <a:tcPr/>
                </a:tc>
                <a:tc>
                  <a:txBody>
                    <a:bodyPr/>
                    <a:lstStyle/>
                    <a:p>
                      <a:pPr algn="ctr"/>
                      <a:r>
                        <a:rPr lang="en-GB" dirty="0"/>
                        <a:t>Autumn</a:t>
                      </a:r>
                      <a:r>
                        <a:rPr lang="en-GB" baseline="0" dirty="0"/>
                        <a:t> 1</a:t>
                      </a:r>
                      <a:endParaRPr lang="en-GB" dirty="0"/>
                    </a:p>
                  </a:txBody>
                  <a:tcPr/>
                </a:tc>
                <a:tc>
                  <a:txBody>
                    <a:bodyPr/>
                    <a:lstStyle/>
                    <a:p>
                      <a:pPr algn="ctr"/>
                      <a:r>
                        <a:rPr lang="en-GB" dirty="0"/>
                        <a:t>Autumn 2</a:t>
                      </a:r>
                    </a:p>
                  </a:txBody>
                  <a:tcPr/>
                </a:tc>
                <a:tc>
                  <a:txBody>
                    <a:bodyPr/>
                    <a:lstStyle/>
                    <a:p>
                      <a:pPr algn="ctr"/>
                      <a:r>
                        <a:rPr lang="en-GB" dirty="0"/>
                        <a:t>Spring 1</a:t>
                      </a:r>
                    </a:p>
                  </a:txBody>
                  <a:tcPr/>
                </a:tc>
                <a:tc>
                  <a:txBody>
                    <a:bodyPr/>
                    <a:lstStyle/>
                    <a:p>
                      <a:pPr algn="ctr"/>
                      <a:r>
                        <a:rPr lang="en-GB" dirty="0"/>
                        <a:t>Spring 2</a:t>
                      </a:r>
                    </a:p>
                  </a:txBody>
                  <a:tcPr/>
                </a:tc>
                <a:tc>
                  <a:txBody>
                    <a:bodyPr/>
                    <a:lstStyle/>
                    <a:p>
                      <a:pPr algn="ctr"/>
                      <a:r>
                        <a:rPr lang="en-GB" dirty="0"/>
                        <a:t>Summer 1</a:t>
                      </a:r>
                    </a:p>
                  </a:txBody>
                  <a:tcPr/>
                </a:tc>
                <a:tc>
                  <a:txBody>
                    <a:bodyPr/>
                    <a:lstStyle/>
                    <a:p>
                      <a:pPr algn="ctr"/>
                      <a:r>
                        <a:rPr lang="en-GB" dirty="0"/>
                        <a:t>Summer 2</a:t>
                      </a:r>
                    </a:p>
                  </a:txBody>
                  <a:tcPr/>
                </a:tc>
                <a:extLst>
                  <a:ext uri="{0D108BD9-81ED-4DB2-BD59-A6C34878D82A}">
                    <a16:rowId xmlns:a16="http://schemas.microsoft.com/office/drawing/2014/main" val="10000"/>
                  </a:ext>
                </a:extLst>
              </a:tr>
              <a:tr h="2291458">
                <a:tc>
                  <a:txBody>
                    <a:bodyPr/>
                    <a:lstStyle/>
                    <a:p>
                      <a:pPr algn="ctr"/>
                      <a:r>
                        <a:rPr lang="en-GB" dirty="0"/>
                        <a:t>Topic</a:t>
                      </a:r>
                    </a:p>
                    <a:p>
                      <a:pPr algn="ctr"/>
                      <a:endParaRPr lang="en-GB" dirty="0"/>
                    </a:p>
                    <a:p>
                      <a:pPr algn="ctr"/>
                      <a:endParaRPr lang="en-GB" dirty="0"/>
                    </a:p>
                    <a:p>
                      <a:pPr algn="ctr"/>
                      <a:r>
                        <a:rPr lang="en-GB" dirty="0"/>
                        <a:t>Launch</a:t>
                      </a:r>
                    </a:p>
                    <a:p>
                      <a:pPr algn="ctr"/>
                      <a:endParaRPr lang="en-GB" dirty="0"/>
                    </a:p>
                    <a:p>
                      <a:pPr algn="ctr"/>
                      <a:endParaRPr lang="en-GB" dirty="0"/>
                    </a:p>
                    <a:p>
                      <a:pPr algn="ctr"/>
                      <a:r>
                        <a:rPr lang="en-GB" dirty="0"/>
                        <a:t>Landing</a:t>
                      </a:r>
                    </a:p>
                  </a:txBody>
                  <a:tcPr/>
                </a:tc>
                <a:tc>
                  <a:txBody>
                    <a:bodyPr/>
                    <a:lstStyle/>
                    <a:p>
                      <a:pPr algn="l"/>
                      <a:r>
                        <a:rPr lang="en-GB" sz="1600" baseline="0" dirty="0"/>
                        <a:t>Out and About</a:t>
                      </a:r>
                    </a:p>
                    <a:p>
                      <a:pPr algn="l"/>
                      <a:endParaRPr lang="en-GB" sz="16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600" baseline="0" dirty="0" err="1"/>
                        <a:t>Popley</a:t>
                      </a:r>
                      <a:r>
                        <a:rPr lang="en-GB" sz="1600" baseline="0" dirty="0"/>
                        <a:t> Expedition</a:t>
                      </a:r>
                    </a:p>
                    <a:p>
                      <a:pPr algn="l"/>
                      <a:endParaRPr lang="en-GB" sz="16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600" baseline="0" dirty="0"/>
                        <a:t>Posters for </a:t>
                      </a:r>
                      <a:r>
                        <a:rPr lang="en-GB" sz="1600" baseline="0" dirty="0" err="1"/>
                        <a:t>Popley</a:t>
                      </a:r>
                      <a:endParaRPr lang="en-GB" sz="1600" dirty="0"/>
                    </a:p>
                  </a:txBody>
                  <a:tcPr/>
                </a:tc>
                <a:tc>
                  <a:txBody>
                    <a:bodyPr/>
                    <a:lstStyle/>
                    <a:p>
                      <a:pPr algn="l"/>
                      <a:r>
                        <a:rPr lang="en-GB" sz="1600" dirty="0"/>
                        <a:t>Once Upon a Time</a:t>
                      </a:r>
                    </a:p>
                    <a:p>
                      <a:pPr algn="l"/>
                      <a:endParaRPr lang="en-GB" sz="1600" dirty="0"/>
                    </a:p>
                    <a:p>
                      <a:pPr algn="l"/>
                      <a:r>
                        <a:rPr lang="en-GB" sz="1600" dirty="0"/>
                        <a:t>Watch Shrek</a:t>
                      </a:r>
                    </a:p>
                    <a:p>
                      <a:pPr algn="l"/>
                      <a:endParaRPr lang="en-GB" sz="1600" dirty="0"/>
                    </a:p>
                    <a:p>
                      <a:pPr algn="l"/>
                      <a:endParaRPr lang="en-GB" sz="1600" dirty="0"/>
                    </a:p>
                    <a:p>
                      <a:pPr algn="l"/>
                      <a:endParaRPr lang="en-GB" sz="1600" dirty="0"/>
                    </a:p>
                    <a:p>
                      <a:pPr algn="l"/>
                      <a:r>
                        <a:rPr lang="en-GB" sz="1600" dirty="0"/>
                        <a:t>Story Book for school library</a:t>
                      </a:r>
                    </a:p>
                    <a:p>
                      <a:pPr algn="l"/>
                      <a:endParaRPr lang="en-GB" sz="1600" baseline="0" dirty="0"/>
                    </a:p>
                  </a:txBody>
                  <a:tcPr/>
                </a:tc>
                <a:tc>
                  <a:txBody>
                    <a:bodyPr/>
                    <a:lstStyle/>
                    <a:p>
                      <a:pPr algn="l"/>
                      <a:r>
                        <a:rPr lang="en-GB" sz="1600" dirty="0"/>
                        <a:t>We’re on the Move</a:t>
                      </a:r>
                    </a:p>
                    <a:p>
                      <a:pPr algn="l"/>
                      <a:endParaRPr lang="en-GB" sz="1600" dirty="0"/>
                    </a:p>
                    <a:p>
                      <a:pPr algn="l"/>
                      <a:r>
                        <a:rPr lang="en-GB" sz="1600" dirty="0"/>
                        <a:t>Trip to Brooklands</a:t>
                      </a:r>
                    </a:p>
                    <a:p>
                      <a:pPr algn="l"/>
                      <a:endParaRPr lang="en-GB" sz="1600" dirty="0"/>
                    </a:p>
                    <a:p>
                      <a:pPr algn="l"/>
                      <a:endParaRPr lang="en-GB" sz="1600" dirty="0"/>
                    </a:p>
                    <a:p>
                      <a:pPr algn="l"/>
                      <a:r>
                        <a:rPr lang="en-GB" sz="1600" dirty="0"/>
                        <a:t>Junk Modelling with parents</a:t>
                      </a:r>
                    </a:p>
                  </a:txBody>
                  <a:tcPr/>
                </a:tc>
                <a:tc>
                  <a:txBody>
                    <a:bodyPr/>
                    <a:lstStyle/>
                    <a:p>
                      <a:pPr algn="l"/>
                      <a:r>
                        <a:rPr lang="en-GB" sz="1600" dirty="0"/>
                        <a:t>Fire! Fire!</a:t>
                      </a:r>
                    </a:p>
                    <a:p>
                      <a:pPr algn="l"/>
                      <a:endParaRPr lang="en-GB" sz="1600" dirty="0"/>
                    </a:p>
                    <a:p>
                      <a:pPr algn="l"/>
                      <a:endParaRPr lang="en-GB" sz="1600" dirty="0"/>
                    </a:p>
                    <a:p>
                      <a:pPr algn="l"/>
                      <a:r>
                        <a:rPr lang="en-GB" sz="1600" baseline="0" dirty="0"/>
                        <a:t>History Topic Box</a:t>
                      </a:r>
                    </a:p>
                    <a:p>
                      <a:pPr algn="l"/>
                      <a:endParaRPr lang="en-GB" sz="1600" baseline="0" dirty="0"/>
                    </a:p>
                    <a:p>
                      <a:pPr algn="l"/>
                      <a:endParaRPr lang="en-GB" sz="1600" baseline="0" dirty="0"/>
                    </a:p>
                    <a:p>
                      <a:pPr algn="l"/>
                      <a:r>
                        <a:rPr lang="en-GB" sz="1600" baseline="0" dirty="0"/>
                        <a:t>Fire Safety Workshop</a:t>
                      </a:r>
                      <a:endParaRPr lang="en-GB" sz="1600" dirty="0"/>
                    </a:p>
                    <a:p>
                      <a:pPr algn="l"/>
                      <a:endParaRPr lang="en-GB" sz="1600" dirty="0"/>
                    </a:p>
                  </a:txBody>
                  <a:tcPr/>
                </a:tc>
                <a:tc>
                  <a:txBody>
                    <a:bodyPr/>
                    <a:lstStyle/>
                    <a:p>
                      <a:pPr algn="l"/>
                      <a:r>
                        <a:rPr lang="en-GB" sz="1600" dirty="0" err="1"/>
                        <a:t>Seasides</a:t>
                      </a:r>
                      <a:r>
                        <a:rPr lang="en-GB" sz="1600" dirty="0"/>
                        <a:t>!</a:t>
                      </a:r>
                    </a:p>
                    <a:p>
                      <a:pPr algn="l"/>
                      <a:endParaRPr lang="en-GB" sz="1600" dirty="0"/>
                    </a:p>
                    <a:p>
                      <a:pPr algn="l"/>
                      <a:endParaRPr lang="en-GB" sz="1600" dirty="0"/>
                    </a:p>
                    <a:p>
                      <a:pPr algn="l"/>
                      <a:r>
                        <a:rPr lang="en-GB" sz="1600" dirty="0"/>
                        <a:t>Discovery</a:t>
                      </a:r>
                      <a:r>
                        <a:rPr lang="en-GB" sz="1600" baseline="0" dirty="0"/>
                        <a:t> of an old Suitcase</a:t>
                      </a:r>
                    </a:p>
                    <a:p>
                      <a:pPr algn="l"/>
                      <a:endParaRPr lang="en-GB" sz="1600" baseline="0" dirty="0"/>
                    </a:p>
                    <a:p>
                      <a:pPr algn="l"/>
                      <a:r>
                        <a:rPr lang="en-GB" sz="1600" baseline="0" dirty="0"/>
                        <a:t>Seascape Art Gallery</a:t>
                      </a:r>
                      <a:endParaRPr lang="en-GB" sz="1600" dirty="0"/>
                    </a:p>
                    <a:p>
                      <a:pPr algn="l"/>
                      <a:endParaRPr lang="en-GB"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aseline="0" dirty="0"/>
                        <a:t>Amazing Animals</a:t>
                      </a:r>
                    </a:p>
                    <a:p>
                      <a:pPr algn="l"/>
                      <a:endParaRPr lang="en-GB" sz="160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Letter</a:t>
                      </a:r>
                      <a:r>
                        <a:rPr lang="en-GB" sz="1600" baseline="0" dirty="0"/>
                        <a:t> from </a:t>
                      </a:r>
                      <a:r>
                        <a:rPr lang="en-GB" sz="1600" baseline="0" dirty="0" err="1"/>
                        <a:t>Marwell</a:t>
                      </a:r>
                      <a:endParaRPr lang="en-GB" sz="16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600" baseline="0" dirty="0" err="1"/>
                        <a:t>Zoolab</a:t>
                      </a:r>
                      <a:r>
                        <a:rPr lang="en-GB" sz="1600" baseline="0" dirty="0"/>
                        <a:t> Visit</a:t>
                      </a:r>
                      <a:endParaRPr lang="en-GB" sz="1600" dirty="0"/>
                    </a:p>
                    <a:p>
                      <a:pPr algn="l"/>
                      <a:r>
                        <a:rPr lang="en-GB" sz="1600" dirty="0" err="1"/>
                        <a:t>Seasides</a:t>
                      </a:r>
                      <a:r>
                        <a:rPr lang="en-GB" sz="1600" dirty="0"/>
                        <a:t>!</a:t>
                      </a:r>
                    </a:p>
                    <a:p>
                      <a:pPr algn="l"/>
                      <a:endParaRPr lang="en-GB" sz="1600" dirty="0"/>
                    </a:p>
                    <a:p>
                      <a:pPr algn="l"/>
                      <a:endParaRPr lang="en-GB" sz="1600"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36395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395288" y="0"/>
            <a:ext cx="8229600" cy="1152525"/>
          </a:xfrm>
        </p:spPr>
        <p:txBody>
          <a:bodyPr/>
          <a:lstStyle/>
          <a:p>
            <a:pPr>
              <a:defRPr/>
            </a:pPr>
            <a:r>
              <a:rPr lang="en-GB" b="1" u="sng" dirty="0">
                <a:solidFill>
                  <a:srgbClr val="0070C0"/>
                </a:solidFill>
                <a:latin typeface="Comic Sans MS" charset="0"/>
              </a:rPr>
              <a:t>PE</a:t>
            </a:r>
          </a:p>
        </p:txBody>
      </p:sp>
      <p:sp>
        <p:nvSpPr>
          <p:cNvPr id="4" name="Oval 3"/>
          <p:cNvSpPr/>
          <p:nvPr/>
        </p:nvSpPr>
        <p:spPr>
          <a:xfrm>
            <a:off x="36513" y="2390775"/>
            <a:ext cx="3240087" cy="2952750"/>
          </a:xfrm>
          <a:prstGeom prst="ellipse">
            <a:avLst/>
          </a:prstGeom>
          <a:solidFill>
            <a:schemeClr val="accent4">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400" dirty="0">
                <a:solidFill>
                  <a:schemeClr val="tx1"/>
                </a:solidFill>
                <a:latin typeface="Comic Sans MS" pitchFamily="66" charset="0"/>
              </a:rPr>
              <a:t>No jewellery. Earrings to be taken out that  day or covered up. </a:t>
            </a:r>
          </a:p>
        </p:txBody>
      </p:sp>
      <p:sp>
        <p:nvSpPr>
          <p:cNvPr id="7" name="Oval 6"/>
          <p:cNvSpPr/>
          <p:nvPr/>
        </p:nvSpPr>
        <p:spPr>
          <a:xfrm>
            <a:off x="3851920" y="2181405"/>
            <a:ext cx="5039816" cy="4676596"/>
          </a:xfrm>
          <a:prstGeom prst="ellipse">
            <a:avLst/>
          </a:prstGeom>
          <a:solidFill>
            <a:schemeClr val="accent4">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omic Sans MS" panose="030F0702030302020204" pitchFamily="66" charset="0"/>
              </a:rPr>
              <a:t>They will need to wear their colour team </a:t>
            </a:r>
            <a:r>
              <a:rPr lang="en-GB" sz="2400" dirty="0" err="1">
                <a:solidFill>
                  <a:schemeClr val="tx1"/>
                </a:solidFill>
                <a:latin typeface="Comic Sans MS" panose="030F0702030302020204" pitchFamily="66" charset="0"/>
              </a:rPr>
              <a:t>t.shirt</a:t>
            </a:r>
            <a:r>
              <a:rPr lang="en-GB" sz="2400" dirty="0">
                <a:solidFill>
                  <a:schemeClr val="tx1"/>
                </a:solidFill>
                <a:latin typeface="Comic Sans MS" panose="030F0702030302020204" pitchFamily="66" charset="0"/>
              </a:rPr>
              <a:t>, black shorts and black tracksuit bottoms including black plimsolls / trainers on the day.</a:t>
            </a:r>
          </a:p>
        </p:txBody>
      </p:sp>
      <p:sp>
        <p:nvSpPr>
          <p:cNvPr id="7174" name="Rectangle 7"/>
          <p:cNvSpPr>
            <a:spLocks noChangeArrowheads="1"/>
          </p:cNvSpPr>
          <p:nvPr/>
        </p:nvSpPr>
        <p:spPr bwMode="auto">
          <a:xfrm>
            <a:off x="395288" y="981075"/>
            <a:ext cx="874871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ea typeface="ＭＳ Ｐゴシック" pitchFamily="34" charset="-128"/>
              </a:defRPr>
            </a:lvl1pPr>
            <a:lvl2pPr marL="742950" indent="-285750" algn="l" eaLnBrk="0" hangingPunct="0">
              <a:spcBef>
                <a:spcPct val="20000"/>
              </a:spcBef>
              <a:buChar char="–"/>
              <a:defRPr sz="2800">
                <a:solidFill>
                  <a:schemeClr val="tx1"/>
                </a:solidFill>
                <a:latin typeface="Arial" charset="0"/>
                <a:ea typeface="ＭＳ Ｐゴシック" pitchFamily="34" charset="-128"/>
              </a:defRPr>
            </a:lvl2pPr>
            <a:lvl3pPr marL="1143000" indent="-228600" algn="l" eaLnBrk="0" hangingPunct="0">
              <a:spcBef>
                <a:spcPct val="20000"/>
              </a:spcBef>
              <a:buChar char="•"/>
              <a:defRPr sz="2400">
                <a:solidFill>
                  <a:schemeClr val="tx1"/>
                </a:solidFill>
                <a:latin typeface="Arial" charset="0"/>
                <a:ea typeface="ＭＳ Ｐゴシック" pitchFamily="34" charset="-128"/>
              </a:defRPr>
            </a:lvl3pPr>
            <a:lvl4pPr marL="1600200" indent="-228600" algn="l" eaLnBrk="0" hangingPunct="0">
              <a:spcBef>
                <a:spcPct val="20000"/>
              </a:spcBef>
              <a:buChar char="–"/>
              <a:defRPr sz="2000">
                <a:solidFill>
                  <a:schemeClr val="tx1"/>
                </a:solidFill>
                <a:latin typeface="Arial" charset="0"/>
                <a:ea typeface="ＭＳ Ｐゴシック" pitchFamily="34" charset="-128"/>
              </a:defRPr>
            </a:lvl4pPr>
            <a:lvl5pPr marL="2057400" indent="-228600" algn="l" eaLnBrk="0" hangingPunct="0">
              <a:spcBef>
                <a:spcPct val="20000"/>
              </a:spcBef>
              <a:buChar char="»"/>
              <a:defRPr sz="2000">
                <a:solidFill>
                  <a:schemeClr val="tx1"/>
                </a:solidFill>
                <a:latin typeface="Arial"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charset="0"/>
                <a:ea typeface="ＭＳ Ｐゴシック" pitchFamily="34" charset="-128"/>
              </a:defRPr>
            </a:lvl9pPr>
          </a:lstStyle>
          <a:p>
            <a:pPr algn="ctr" eaLnBrk="1" hangingPunct="1">
              <a:spcBef>
                <a:spcPct val="0"/>
              </a:spcBef>
              <a:buFontTx/>
              <a:buNone/>
            </a:pPr>
            <a:r>
              <a:rPr lang="en-GB" altLang="en-US" sz="2400" dirty="0">
                <a:solidFill>
                  <a:srgbClr val="0070C0"/>
                </a:solidFill>
                <a:latin typeface="Comic Sans MS" pitchFamily="66" charset="0"/>
              </a:rPr>
              <a:t>PE lessons twice a week. </a:t>
            </a:r>
            <a:r>
              <a:rPr lang="en-GB" altLang="en-US" sz="2400" dirty="0">
                <a:solidFill>
                  <a:srgbClr val="FF0000"/>
                </a:solidFill>
                <a:latin typeface="Comic Sans MS" pitchFamily="66" charset="0"/>
              </a:rPr>
              <a:t>Tuesday and Friday</a:t>
            </a:r>
          </a:p>
          <a:p>
            <a:pPr algn="ctr" eaLnBrk="1" hangingPunct="1">
              <a:spcBef>
                <a:spcPct val="0"/>
              </a:spcBef>
              <a:buFontTx/>
              <a:buNone/>
            </a:pPr>
            <a:r>
              <a:rPr lang="en-GB" altLang="en-US" sz="2400" dirty="0">
                <a:solidFill>
                  <a:srgbClr val="0070C0"/>
                </a:solidFill>
                <a:latin typeface="Comic Sans MS" pitchFamily="66" charset="0"/>
              </a:rPr>
              <a:t>Daily Mile – 15 minutes every day</a:t>
            </a:r>
          </a:p>
          <a:p>
            <a:pPr algn="ctr" eaLnBrk="1" hangingPunct="1">
              <a:spcBef>
                <a:spcPct val="0"/>
              </a:spcBef>
              <a:buFontTx/>
              <a:buNone/>
            </a:pPr>
            <a:r>
              <a:rPr lang="en-GB" altLang="en-US" sz="2400" dirty="0">
                <a:solidFill>
                  <a:srgbClr val="0070C0"/>
                </a:solidFill>
                <a:latin typeface="Comic Sans MS" pitchFamily="66" charset="0"/>
              </a:rPr>
              <a:t>Wiggle – 15 minutes every day</a:t>
            </a:r>
          </a:p>
        </p:txBody>
      </p:sp>
    </p:spTree>
    <p:extLst>
      <p:ext uri="{BB962C8B-B14F-4D97-AF65-F5344CB8AC3E}">
        <p14:creationId xmlns:p14="http://schemas.microsoft.com/office/powerpoint/2010/main" val="725279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44450"/>
            <a:ext cx="8229600" cy="1143000"/>
          </a:xfrm>
        </p:spPr>
        <p:txBody>
          <a:bodyPr/>
          <a:lstStyle/>
          <a:p>
            <a:pPr eaLnBrk="1" hangingPunct="1">
              <a:defRPr/>
            </a:pPr>
            <a:r>
              <a:rPr lang="en-GB" b="1" i="1" dirty="0">
                <a:solidFill>
                  <a:srgbClr val="0070C0"/>
                </a:solidFill>
              </a:rPr>
              <a:t>Assessment</a:t>
            </a:r>
          </a:p>
        </p:txBody>
      </p:sp>
      <p:sp>
        <p:nvSpPr>
          <p:cNvPr id="6147" name="Rectangle 3"/>
          <p:cNvSpPr>
            <a:spLocks noGrp="1" noChangeArrowheads="1"/>
          </p:cNvSpPr>
          <p:nvPr>
            <p:ph type="body" idx="1"/>
          </p:nvPr>
        </p:nvSpPr>
        <p:spPr>
          <a:xfrm>
            <a:off x="468313" y="1052513"/>
            <a:ext cx="8229600" cy="5472112"/>
          </a:xfrm>
        </p:spPr>
        <p:txBody>
          <a:bodyPr>
            <a:normAutofit lnSpcReduction="10000"/>
          </a:bodyPr>
          <a:lstStyle/>
          <a:p>
            <a:pPr eaLnBrk="1" hangingPunct="1">
              <a:defRPr/>
            </a:pPr>
            <a:r>
              <a:rPr lang="en-GB" altLang="en-US" sz="2000" dirty="0">
                <a:ea typeface="ＭＳ Ｐゴシック" pitchFamily="34" charset="-128"/>
              </a:rPr>
              <a:t>Children are assessed against Age Related Expectations (ARE) for Reading , Writing and Maths. You will be kept informed as to whether they are:</a:t>
            </a:r>
          </a:p>
          <a:p>
            <a:pPr eaLnBrk="1" hangingPunct="1">
              <a:buFontTx/>
              <a:buNone/>
              <a:defRPr/>
            </a:pPr>
            <a:r>
              <a:rPr lang="en-GB" altLang="en-US" sz="2000" dirty="0">
                <a:ea typeface="ＭＳ Ｐゴシック" pitchFamily="34" charset="-128"/>
              </a:rPr>
              <a:t>	Working Below ARE</a:t>
            </a:r>
          </a:p>
          <a:p>
            <a:pPr eaLnBrk="1" hangingPunct="1">
              <a:buFontTx/>
              <a:buNone/>
              <a:defRPr/>
            </a:pPr>
            <a:r>
              <a:rPr lang="en-GB" altLang="en-US" sz="2000" dirty="0">
                <a:ea typeface="ＭＳ Ｐゴシック" pitchFamily="34" charset="-128"/>
              </a:rPr>
              <a:t>	Working Towards ARE</a:t>
            </a:r>
          </a:p>
          <a:p>
            <a:pPr eaLnBrk="1" hangingPunct="1">
              <a:buFontTx/>
              <a:buNone/>
              <a:defRPr/>
            </a:pPr>
            <a:r>
              <a:rPr lang="en-GB" altLang="en-US" sz="2000" dirty="0">
                <a:ea typeface="ＭＳ Ｐゴシック" pitchFamily="34" charset="-128"/>
              </a:rPr>
              <a:t>	Expected Standard</a:t>
            </a:r>
          </a:p>
          <a:p>
            <a:pPr eaLnBrk="1" hangingPunct="1">
              <a:buFontTx/>
              <a:buNone/>
              <a:defRPr/>
            </a:pPr>
            <a:r>
              <a:rPr lang="en-GB" altLang="en-US" sz="2000" dirty="0">
                <a:ea typeface="ＭＳ Ｐゴシック" pitchFamily="34" charset="-128"/>
              </a:rPr>
              <a:t>	Greater Depth Standard</a:t>
            </a:r>
          </a:p>
          <a:p>
            <a:pPr eaLnBrk="1" hangingPunct="1">
              <a:lnSpc>
                <a:spcPct val="80000"/>
              </a:lnSpc>
              <a:defRPr/>
            </a:pPr>
            <a:endParaRPr lang="en-GB" altLang="en-US" sz="2000" dirty="0">
              <a:ea typeface="ＭＳ Ｐゴシック" pitchFamily="34" charset="-128"/>
            </a:endParaRPr>
          </a:p>
          <a:p>
            <a:pPr eaLnBrk="1" hangingPunct="1">
              <a:lnSpc>
                <a:spcPct val="80000"/>
              </a:lnSpc>
              <a:defRPr/>
            </a:pPr>
            <a:r>
              <a:rPr lang="en-GB" altLang="en-US" sz="2000" dirty="0">
                <a:ea typeface="ＭＳ Ｐゴシック" pitchFamily="34" charset="-128"/>
              </a:rPr>
              <a:t>Specific learning targets are shared at Parents</a:t>
            </a:r>
            <a:r>
              <a:rPr lang="ja-JP" altLang="en-GB" sz="2000" dirty="0">
                <a:ea typeface="ＭＳ Ｐゴシック" pitchFamily="34" charset="-128"/>
              </a:rPr>
              <a:t>’</a:t>
            </a:r>
            <a:r>
              <a:rPr lang="en-GB" altLang="ja-JP" sz="2000" dirty="0">
                <a:ea typeface="ＭＳ Ｐゴシック" pitchFamily="34" charset="-128"/>
              </a:rPr>
              <a:t> Evening in Autumn and Spring.</a:t>
            </a:r>
          </a:p>
          <a:p>
            <a:pPr marL="0" indent="0" eaLnBrk="1" hangingPunct="1">
              <a:lnSpc>
                <a:spcPct val="80000"/>
              </a:lnSpc>
              <a:buNone/>
              <a:defRPr/>
            </a:pPr>
            <a:endParaRPr lang="en-GB" altLang="ja-JP" sz="2000" dirty="0">
              <a:ea typeface="ＭＳ Ｐゴシック" pitchFamily="34" charset="-128"/>
            </a:endParaRPr>
          </a:p>
          <a:p>
            <a:pPr eaLnBrk="1" hangingPunct="1">
              <a:lnSpc>
                <a:spcPct val="80000"/>
              </a:lnSpc>
              <a:defRPr/>
            </a:pPr>
            <a:r>
              <a:rPr lang="en-GB" altLang="ja-JP" sz="2000" dirty="0">
                <a:ea typeface="ＭＳ Ｐゴシック" pitchFamily="34" charset="-128"/>
              </a:rPr>
              <a:t>At the end of the year you will receive an annual report detailing their outcome for all areas of the curriculum.</a:t>
            </a:r>
          </a:p>
          <a:p>
            <a:pPr eaLnBrk="1" hangingPunct="1">
              <a:lnSpc>
                <a:spcPct val="80000"/>
              </a:lnSpc>
              <a:defRPr/>
            </a:pPr>
            <a:endParaRPr lang="en-GB" altLang="en-US" sz="2000" dirty="0">
              <a:ea typeface="ＭＳ Ｐゴシック" pitchFamily="34" charset="-128"/>
            </a:endParaRPr>
          </a:p>
          <a:p>
            <a:pPr eaLnBrk="1" hangingPunct="1">
              <a:lnSpc>
                <a:spcPct val="80000"/>
              </a:lnSpc>
              <a:defRPr/>
            </a:pPr>
            <a:r>
              <a:rPr lang="en-GB" altLang="en-US" sz="2000" dirty="0">
                <a:ea typeface="ＭＳ Ｐゴシック" pitchFamily="34" charset="-128"/>
              </a:rPr>
              <a:t>Some children may require additional support to meet their targets. These children will be placed on the school</a:t>
            </a:r>
            <a:r>
              <a:rPr lang="en-GB" altLang="ja-JP" sz="2000" dirty="0">
                <a:ea typeface="ＭＳ Ｐゴシック" pitchFamily="34" charset="-128"/>
              </a:rPr>
              <a:t>s Intervention Register or SEN register. Their progress is supported and monitored closely by Mrs James, our inclusion manager/ Headteacher. We will always discuss any support your children may need with you before we add them to the list.</a:t>
            </a:r>
          </a:p>
          <a:p>
            <a:pPr marL="0" indent="0" eaLnBrk="1" hangingPunct="1">
              <a:lnSpc>
                <a:spcPct val="80000"/>
              </a:lnSpc>
              <a:buNone/>
              <a:defRPr/>
            </a:pPr>
            <a:endParaRPr lang="en-GB" altLang="en-US" sz="1600" dirty="0">
              <a:ea typeface="ＭＳ Ｐゴシック" pitchFamily="34" charset="-128"/>
            </a:endParaRPr>
          </a:p>
          <a:p>
            <a:pPr eaLnBrk="1" hangingPunct="1">
              <a:buFontTx/>
              <a:buNone/>
              <a:defRPr/>
            </a:pPr>
            <a:r>
              <a:rPr lang="en-GB" altLang="en-US" sz="1600" dirty="0">
                <a:ea typeface="ＭＳ Ｐゴシック" pitchFamily="34" charset="-128"/>
              </a:rPr>
              <a:t>	</a:t>
            </a:r>
            <a:endParaRPr lang="en-GB" altLang="en-US" sz="2000" dirty="0">
              <a:ea typeface="ＭＳ Ｐゴシック" pitchFamily="34" charset="-128"/>
            </a:endParaRPr>
          </a:p>
        </p:txBody>
      </p:sp>
    </p:spTree>
    <p:extLst>
      <p:ext uri="{BB962C8B-B14F-4D97-AF65-F5344CB8AC3E}">
        <p14:creationId xmlns:p14="http://schemas.microsoft.com/office/powerpoint/2010/main" val="1117700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defRPr/>
            </a:pPr>
            <a:r>
              <a:rPr lang="en-GB" b="1" i="1" dirty="0">
                <a:solidFill>
                  <a:srgbClr val="0070C0"/>
                </a:solidFill>
              </a:rPr>
              <a:t>Y1 Phonics Screening</a:t>
            </a:r>
          </a:p>
        </p:txBody>
      </p:sp>
      <p:sp>
        <p:nvSpPr>
          <p:cNvPr id="10243" name="Content Placeholder 2"/>
          <p:cNvSpPr>
            <a:spLocks noGrp="1"/>
          </p:cNvSpPr>
          <p:nvPr>
            <p:ph idx="1"/>
          </p:nvPr>
        </p:nvSpPr>
        <p:spPr>
          <a:xfrm>
            <a:off x="457200" y="1600201"/>
            <a:ext cx="8229600" cy="2908920"/>
          </a:xfrm>
        </p:spPr>
        <p:txBody>
          <a:bodyPr>
            <a:normAutofit fontScale="92500" lnSpcReduction="10000"/>
          </a:bodyPr>
          <a:lstStyle/>
          <a:p>
            <a:pPr eaLnBrk="1" hangingPunct="1">
              <a:defRPr/>
            </a:pPr>
            <a:r>
              <a:rPr lang="en-GB" sz="2800" dirty="0"/>
              <a:t>Children will do a Phonic test in June. </a:t>
            </a:r>
          </a:p>
          <a:p>
            <a:pPr eaLnBrk="1" hangingPunct="1">
              <a:defRPr/>
            </a:pPr>
            <a:r>
              <a:rPr lang="en-GB" sz="2800" dirty="0"/>
              <a:t> It consists of real words and pseudo (made-up) words.</a:t>
            </a:r>
          </a:p>
          <a:p>
            <a:pPr eaLnBrk="1" hangingPunct="1">
              <a:defRPr/>
            </a:pPr>
            <a:r>
              <a:rPr lang="en-GB" sz="2800" dirty="0"/>
              <a:t>It is 1:1 with their teacher and is presented as a fun activity.</a:t>
            </a:r>
          </a:p>
          <a:p>
            <a:pPr eaLnBrk="1" hangingPunct="1">
              <a:defRPr/>
            </a:pPr>
            <a:r>
              <a:rPr lang="en-GB" sz="2800" dirty="0"/>
              <a:t>Parents are informed of the test outcome in the children’s end of year annual report.  If they do not pass then they have to re-sit  a new test in Y2.</a:t>
            </a:r>
          </a:p>
        </p:txBody>
      </p:sp>
      <p:pic>
        <p:nvPicPr>
          <p:cNvPr id="2" name="Picture 1"/>
          <p:cNvPicPr>
            <a:picLocks noChangeAspect="1"/>
          </p:cNvPicPr>
          <p:nvPr/>
        </p:nvPicPr>
        <p:blipFill>
          <a:blip r:embed="rId3"/>
          <a:stretch>
            <a:fillRect/>
          </a:stretch>
        </p:blipFill>
        <p:spPr>
          <a:xfrm>
            <a:off x="7318648" y="243628"/>
            <a:ext cx="1141784" cy="1617979"/>
          </a:xfrm>
          <a:prstGeom prst="rect">
            <a:avLst/>
          </a:prstGeom>
        </p:spPr>
      </p:pic>
      <p:pic>
        <p:nvPicPr>
          <p:cNvPr id="3" name="Picture 2"/>
          <p:cNvPicPr>
            <a:picLocks noChangeAspect="1"/>
          </p:cNvPicPr>
          <p:nvPr/>
        </p:nvPicPr>
        <p:blipFill>
          <a:blip r:embed="rId4"/>
          <a:stretch>
            <a:fillRect/>
          </a:stretch>
        </p:blipFill>
        <p:spPr>
          <a:xfrm>
            <a:off x="1547664" y="4518605"/>
            <a:ext cx="1584176" cy="2168374"/>
          </a:xfrm>
          <a:prstGeom prst="rect">
            <a:avLst/>
          </a:prstGeom>
        </p:spPr>
      </p:pic>
      <p:pic>
        <p:nvPicPr>
          <p:cNvPr id="4" name="Picture 3"/>
          <p:cNvPicPr>
            <a:picLocks noChangeAspect="1"/>
          </p:cNvPicPr>
          <p:nvPr/>
        </p:nvPicPr>
        <p:blipFill>
          <a:blip r:embed="rId5"/>
          <a:stretch>
            <a:fillRect/>
          </a:stretch>
        </p:blipFill>
        <p:spPr>
          <a:xfrm>
            <a:off x="5220072" y="4495654"/>
            <a:ext cx="1656184" cy="2288945"/>
          </a:xfrm>
          <a:prstGeom prst="rect">
            <a:avLst/>
          </a:prstGeom>
        </p:spPr>
      </p:pic>
    </p:spTree>
    <p:extLst>
      <p:ext uri="{BB962C8B-B14F-4D97-AF65-F5344CB8AC3E}">
        <p14:creationId xmlns:p14="http://schemas.microsoft.com/office/powerpoint/2010/main" val="1121142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i="1" dirty="0">
                <a:solidFill>
                  <a:srgbClr val="0070C0"/>
                </a:solidFill>
              </a:rPr>
              <a:t>Phonics </a:t>
            </a:r>
            <a:br>
              <a:rPr lang="en-GB" b="1" i="1" dirty="0">
                <a:solidFill>
                  <a:srgbClr val="0070C0"/>
                </a:solidFill>
              </a:rPr>
            </a:br>
            <a:r>
              <a:rPr lang="en-GB" b="1" i="1" dirty="0">
                <a:solidFill>
                  <a:srgbClr val="0070C0"/>
                </a:solidFill>
              </a:rPr>
              <a:t>Sound buttons – Sausages, beans and spaghetti !</a:t>
            </a:r>
            <a:endParaRPr lang="en-GB" dirty="0"/>
          </a:p>
        </p:txBody>
      </p:sp>
      <p:pic>
        <p:nvPicPr>
          <p:cNvPr id="4" name="Content Placeholder 3"/>
          <p:cNvPicPr>
            <a:picLocks noGrp="1" noChangeAspect="1"/>
          </p:cNvPicPr>
          <p:nvPr>
            <p:ph idx="1"/>
          </p:nvPr>
        </p:nvPicPr>
        <p:blipFill>
          <a:blip r:embed="rId3"/>
          <a:stretch>
            <a:fillRect/>
          </a:stretch>
        </p:blipFill>
        <p:spPr>
          <a:xfrm>
            <a:off x="256578" y="1916832"/>
            <a:ext cx="4315422" cy="941858"/>
          </a:xfrm>
          <a:prstGeom prst="rect">
            <a:avLst/>
          </a:prstGeom>
        </p:spPr>
      </p:pic>
      <p:pic>
        <p:nvPicPr>
          <p:cNvPr id="1026" name="Picture 2" descr="Posters: ie and ae split digraphs by oceanic-dolphin - Teaching ...">
            <a:extLst>
              <a:ext uri="{FF2B5EF4-FFF2-40B4-BE49-F238E27FC236}">
                <a16:creationId xmlns:a16="http://schemas.microsoft.com/office/drawing/2014/main" id="{70139E6A-E941-4346-955F-B666D829D6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1916832"/>
            <a:ext cx="367665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2114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E3FAC3-79B9-438E-BC24-CA1A74ACC51B}"/>
              </a:ext>
            </a:extLst>
          </p:cNvPr>
          <p:cNvPicPr>
            <a:picLocks noChangeAspect="1"/>
          </p:cNvPicPr>
          <p:nvPr/>
        </p:nvPicPr>
        <p:blipFill>
          <a:blip r:embed="rId2"/>
          <a:stretch>
            <a:fillRect/>
          </a:stretch>
        </p:blipFill>
        <p:spPr>
          <a:xfrm>
            <a:off x="2267744" y="1700808"/>
            <a:ext cx="5904656" cy="4961827"/>
          </a:xfrm>
          <a:prstGeom prst="rect">
            <a:avLst/>
          </a:prstGeom>
        </p:spPr>
      </p:pic>
      <p:pic>
        <p:nvPicPr>
          <p:cNvPr id="5" name="Picture 4">
            <a:extLst>
              <a:ext uri="{FF2B5EF4-FFF2-40B4-BE49-F238E27FC236}">
                <a16:creationId xmlns:a16="http://schemas.microsoft.com/office/drawing/2014/main" id="{1270AFFD-F5E1-4D7F-B995-DE3FC21E63DF}"/>
              </a:ext>
            </a:extLst>
          </p:cNvPr>
          <p:cNvPicPr>
            <a:picLocks noChangeAspect="1"/>
          </p:cNvPicPr>
          <p:nvPr/>
        </p:nvPicPr>
        <p:blipFill>
          <a:blip r:embed="rId3"/>
          <a:stretch>
            <a:fillRect/>
          </a:stretch>
        </p:blipFill>
        <p:spPr>
          <a:xfrm>
            <a:off x="323528" y="1412776"/>
            <a:ext cx="1656184" cy="2288945"/>
          </a:xfrm>
          <a:prstGeom prst="rect">
            <a:avLst/>
          </a:prstGeom>
        </p:spPr>
      </p:pic>
      <p:pic>
        <p:nvPicPr>
          <p:cNvPr id="6" name="Picture 5">
            <a:extLst>
              <a:ext uri="{FF2B5EF4-FFF2-40B4-BE49-F238E27FC236}">
                <a16:creationId xmlns:a16="http://schemas.microsoft.com/office/drawing/2014/main" id="{F1FD4088-7BD9-405D-865B-FC3A1F421274}"/>
              </a:ext>
            </a:extLst>
          </p:cNvPr>
          <p:cNvPicPr>
            <a:picLocks noChangeAspect="1"/>
          </p:cNvPicPr>
          <p:nvPr/>
        </p:nvPicPr>
        <p:blipFill>
          <a:blip r:embed="rId4"/>
          <a:stretch>
            <a:fillRect/>
          </a:stretch>
        </p:blipFill>
        <p:spPr>
          <a:xfrm>
            <a:off x="395536" y="4020376"/>
            <a:ext cx="1584176" cy="2168374"/>
          </a:xfrm>
          <a:prstGeom prst="rect">
            <a:avLst/>
          </a:prstGeom>
        </p:spPr>
      </p:pic>
    </p:spTree>
    <p:extLst>
      <p:ext uri="{BB962C8B-B14F-4D97-AF65-F5344CB8AC3E}">
        <p14:creationId xmlns:p14="http://schemas.microsoft.com/office/powerpoint/2010/main" val="3511727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1718741" y="414387"/>
            <a:ext cx="4537607"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i="1" dirty="0">
                <a:solidFill>
                  <a:srgbClr val="0070C0"/>
                </a:solidFill>
              </a:rPr>
              <a:t>Year 1 Common Exception Words</a:t>
            </a:r>
            <a:endParaRPr lang="en-GB" dirty="0"/>
          </a:p>
        </p:txBody>
      </p:sp>
      <p:sp>
        <p:nvSpPr>
          <p:cNvPr id="9" name="Title 8">
            <a:extLst>
              <a:ext uri="{FF2B5EF4-FFF2-40B4-BE49-F238E27FC236}">
                <a16:creationId xmlns:a16="http://schemas.microsoft.com/office/drawing/2014/main" id="{6A7B3DB4-E1FB-41FA-992E-C9B83F61D414}"/>
              </a:ext>
            </a:extLst>
          </p:cNvPr>
          <p:cNvSpPr>
            <a:spLocks noGrp="1"/>
          </p:cNvSpPr>
          <p:nvPr>
            <p:ph type="title"/>
          </p:nvPr>
        </p:nvSpPr>
        <p:spPr/>
        <p:txBody>
          <a:bodyPr/>
          <a:lstStyle/>
          <a:p>
            <a:endParaRPr lang="en-GB"/>
          </a:p>
        </p:txBody>
      </p:sp>
      <p:pic>
        <p:nvPicPr>
          <p:cNvPr id="2" name="Picture 1">
            <a:extLst>
              <a:ext uri="{FF2B5EF4-FFF2-40B4-BE49-F238E27FC236}">
                <a16:creationId xmlns:a16="http://schemas.microsoft.com/office/drawing/2014/main" id="{78BE4143-A563-415C-B99D-04A207509312}"/>
              </a:ext>
            </a:extLst>
          </p:cNvPr>
          <p:cNvPicPr>
            <a:picLocks noChangeAspect="1"/>
          </p:cNvPicPr>
          <p:nvPr/>
        </p:nvPicPr>
        <p:blipFill>
          <a:blip r:embed="rId3"/>
          <a:stretch>
            <a:fillRect/>
          </a:stretch>
        </p:blipFill>
        <p:spPr>
          <a:xfrm>
            <a:off x="2123728" y="1557387"/>
            <a:ext cx="4591691" cy="5104986"/>
          </a:xfrm>
          <a:prstGeom prst="rect">
            <a:avLst/>
          </a:prstGeom>
        </p:spPr>
      </p:pic>
    </p:spTree>
    <p:extLst>
      <p:ext uri="{BB962C8B-B14F-4D97-AF65-F5344CB8AC3E}">
        <p14:creationId xmlns:p14="http://schemas.microsoft.com/office/powerpoint/2010/main" val="1452009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476672"/>
            <a:ext cx="8229600" cy="1143000"/>
          </a:xfrm>
        </p:spPr>
        <p:txBody>
          <a:bodyPr/>
          <a:lstStyle/>
          <a:p>
            <a:pPr>
              <a:defRPr/>
            </a:pPr>
            <a:r>
              <a:rPr lang="en-GB" sz="3600" dirty="0">
                <a:solidFill>
                  <a:srgbClr val="0070C0"/>
                </a:solidFill>
              </a:rPr>
              <a:t> Reading </a:t>
            </a:r>
          </a:p>
        </p:txBody>
      </p:sp>
      <p:sp>
        <p:nvSpPr>
          <p:cNvPr id="8196" name="Content Placeholder 5"/>
          <p:cNvSpPr>
            <a:spLocks noGrp="1"/>
          </p:cNvSpPr>
          <p:nvPr>
            <p:ph idx="1"/>
          </p:nvPr>
        </p:nvSpPr>
        <p:spPr>
          <a:xfrm>
            <a:off x="457200" y="633304"/>
            <a:ext cx="8065020" cy="5171960"/>
          </a:xfrm>
        </p:spPr>
        <p:txBody>
          <a:bodyPr>
            <a:normAutofit/>
          </a:bodyPr>
          <a:lstStyle/>
          <a:p>
            <a:pPr>
              <a:buFontTx/>
              <a:buNone/>
              <a:defRPr/>
            </a:pPr>
            <a:endParaRPr lang="en-GB" altLang="en-US" dirty="0">
              <a:ea typeface="ＭＳ Ｐゴシック" pitchFamily="34" charset="-128"/>
            </a:endParaRPr>
          </a:p>
          <a:p>
            <a:pPr>
              <a:buFontTx/>
              <a:buNone/>
              <a:defRPr/>
            </a:pPr>
            <a:endParaRPr lang="en-GB" altLang="en-US" sz="1600" dirty="0">
              <a:ea typeface="ＭＳ Ｐゴシック" pitchFamily="34" charset="-128"/>
            </a:endParaRPr>
          </a:p>
          <a:p>
            <a:pPr>
              <a:buFontTx/>
              <a:buNone/>
              <a:defRPr/>
            </a:pPr>
            <a:endParaRPr lang="en-GB" altLang="en-US" sz="1600" dirty="0">
              <a:ea typeface="ＭＳ Ｐゴシック" pitchFamily="34" charset="-128"/>
            </a:endParaRPr>
          </a:p>
          <a:p>
            <a:pPr>
              <a:buFontTx/>
              <a:buNone/>
              <a:defRPr/>
            </a:pPr>
            <a:r>
              <a:rPr lang="en-GB" altLang="en-US" sz="2800" dirty="0">
                <a:ea typeface="ＭＳ Ｐゴシック" pitchFamily="34" charset="-128"/>
              </a:rPr>
              <a:t>Practice makes perfect! </a:t>
            </a:r>
          </a:p>
          <a:p>
            <a:pPr>
              <a:defRPr/>
            </a:pPr>
            <a:r>
              <a:rPr lang="en-GB" altLang="en-US" sz="2400" dirty="0">
                <a:ea typeface="ＭＳ Ｐゴシック" pitchFamily="34" charset="-128"/>
              </a:rPr>
              <a:t>Children are read with by the Class teacher and LSA twice a week. </a:t>
            </a:r>
            <a:endParaRPr lang="en-GB" altLang="en-US" sz="2000" dirty="0">
              <a:ea typeface="ＭＳ Ｐゴシック" pitchFamily="34" charset="-128"/>
            </a:endParaRPr>
          </a:p>
          <a:p>
            <a:pPr>
              <a:defRPr/>
            </a:pPr>
            <a:r>
              <a:rPr lang="en-GB" altLang="en-US" sz="2400" dirty="0">
                <a:ea typeface="ＭＳ Ｐゴシック" pitchFamily="34" charset="-128"/>
              </a:rPr>
              <a:t>Some children may be identified as target readers. These children are read with every day to support their learning. You will always be told if your child is a target reader.</a:t>
            </a:r>
          </a:p>
          <a:p>
            <a:pPr>
              <a:defRPr/>
            </a:pPr>
            <a:r>
              <a:rPr lang="en-GB" altLang="en-US" sz="2400" b="1" dirty="0">
                <a:ea typeface="ＭＳ Ｐゴシック" pitchFamily="34" charset="-128"/>
              </a:rPr>
              <a:t>Please</a:t>
            </a:r>
            <a:r>
              <a:rPr lang="en-GB" altLang="en-US" sz="2400" dirty="0">
                <a:ea typeface="ＭＳ Ｐゴシック" pitchFamily="34" charset="-128"/>
              </a:rPr>
              <a:t> write in the pink home reading diaries once you have read with your child each night.</a:t>
            </a:r>
          </a:p>
        </p:txBody>
      </p:sp>
    </p:spTree>
    <p:extLst>
      <p:ext uri="{BB962C8B-B14F-4D97-AF65-F5344CB8AC3E}">
        <p14:creationId xmlns:p14="http://schemas.microsoft.com/office/powerpoint/2010/main" val="30499536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4B2A07C-F015-46BD-AB86-E0920B66C4BE}"/>
              </a:ext>
            </a:extLst>
          </p:cNvPr>
          <p:cNvPicPr>
            <a:picLocks noChangeAspect="1"/>
          </p:cNvPicPr>
          <p:nvPr/>
        </p:nvPicPr>
        <p:blipFill>
          <a:blip r:embed="rId3"/>
          <a:stretch>
            <a:fillRect/>
          </a:stretch>
        </p:blipFill>
        <p:spPr>
          <a:xfrm>
            <a:off x="0" y="0"/>
            <a:ext cx="2843808" cy="2505507"/>
          </a:xfrm>
          <a:prstGeom prst="rect">
            <a:avLst/>
          </a:prstGeom>
        </p:spPr>
      </p:pic>
      <p:sp>
        <p:nvSpPr>
          <p:cNvPr id="3" name="Rectangle 2">
            <a:extLst>
              <a:ext uri="{FF2B5EF4-FFF2-40B4-BE49-F238E27FC236}">
                <a16:creationId xmlns:a16="http://schemas.microsoft.com/office/drawing/2014/main" id="{1E00D67E-0DBC-4B3C-BBE1-E5C108979E6A}"/>
              </a:ext>
            </a:extLst>
          </p:cNvPr>
          <p:cNvSpPr/>
          <p:nvPr/>
        </p:nvSpPr>
        <p:spPr>
          <a:xfrm>
            <a:off x="3658929" y="188640"/>
            <a:ext cx="1826141" cy="646331"/>
          </a:xfrm>
          <a:prstGeom prst="rect">
            <a:avLst/>
          </a:prstGeom>
        </p:spPr>
        <p:txBody>
          <a:bodyPr wrap="none">
            <a:spAutoFit/>
          </a:bodyPr>
          <a:lstStyle/>
          <a:p>
            <a:r>
              <a:rPr lang="en-GB" sz="3600" dirty="0">
                <a:solidFill>
                  <a:srgbClr val="0070C0"/>
                </a:solidFill>
              </a:rPr>
              <a:t>Spellings</a:t>
            </a:r>
            <a:endParaRPr lang="en-GB" sz="3600" dirty="0"/>
          </a:p>
        </p:txBody>
      </p:sp>
      <p:pic>
        <p:nvPicPr>
          <p:cNvPr id="4" name="Picture 3">
            <a:extLst>
              <a:ext uri="{FF2B5EF4-FFF2-40B4-BE49-F238E27FC236}">
                <a16:creationId xmlns:a16="http://schemas.microsoft.com/office/drawing/2014/main" id="{E327CAB4-974E-4B03-9614-3125EADB1D39}"/>
              </a:ext>
            </a:extLst>
          </p:cNvPr>
          <p:cNvPicPr>
            <a:picLocks noChangeAspect="1"/>
          </p:cNvPicPr>
          <p:nvPr/>
        </p:nvPicPr>
        <p:blipFill>
          <a:blip r:embed="rId4"/>
          <a:stretch>
            <a:fillRect/>
          </a:stretch>
        </p:blipFill>
        <p:spPr>
          <a:xfrm>
            <a:off x="6012160" y="49783"/>
            <a:ext cx="3043064" cy="6758433"/>
          </a:xfrm>
          <a:prstGeom prst="rect">
            <a:avLst/>
          </a:prstGeom>
        </p:spPr>
      </p:pic>
      <p:cxnSp>
        <p:nvCxnSpPr>
          <p:cNvPr id="7" name="Straight Connector 6">
            <a:extLst>
              <a:ext uri="{FF2B5EF4-FFF2-40B4-BE49-F238E27FC236}">
                <a16:creationId xmlns:a16="http://schemas.microsoft.com/office/drawing/2014/main" id="{03399407-61D0-47DB-9D35-254E8CBA13FD}"/>
              </a:ext>
            </a:extLst>
          </p:cNvPr>
          <p:cNvCxnSpPr/>
          <p:nvPr/>
        </p:nvCxnSpPr>
        <p:spPr>
          <a:xfrm flipH="1">
            <a:off x="5004048" y="188640"/>
            <a:ext cx="1152128" cy="1080120"/>
          </a:xfrm>
          <a:prstGeom prst="line">
            <a:avLst/>
          </a:prstGeom>
          <a:ln w="28575"/>
        </p:spPr>
        <p:style>
          <a:lnRef idx="1">
            <a:schemeClr val="dk1"/>
          </a:lnRef>
          <a:fillRef idx="0">
            <a:schemeClr val="dk1"/>
          </a:fillRef>
          <a:effectRef idx="0">
            <a:schemeClr val="dk1"/>
          </a:effectRef>
          <a:fontRef idx="minor">
            <a:schemeClr val="tx1"/>
          </a:fontRef>
        </p:style>
      </p:cxnSp>
      <p:sp>
        <p:nvSpPr>
          <p:cNvPr id="8" name="Oval 7">
            <a:extLst>
              <a:ext uri="{FF2B5EF4-FFF2-40B4-BE49-F238E27FC236}">
                <a16:creationId xmlns:a16="http://schemas.microsoft.com/office/drawing/2014/main" id="{26A59F73-C73B-49D8-BA3B-CA546CCEE197}"/>
              </a:ext>
            </a:extLst>
          </p:cNvPr>
          <p:cNvSpPr/>
          <p:nvPr/>
        </p:nvSpPr>
        <p:spPr>
          <a:xfrm>
            <a:off x="4345374" y="1204080"/>
            <a:ext cx="1403241" cy="130142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Comic Sans MS" panose="030F0702030302020204" pitchFamily="66" charset="0"/>
              </a:rPr>
              <a:t>Week 1</a:t>
            </a:r>
          </a:p>
        </p:txBody>
      </p:sp>
      <p:pic>
        <p:nvPicPr>
          <p:cNvPr id="10" name="Picture 9">
            <a:extLst>
              <a:ext uri="{FF2B5EF4-FFF2-40B4-BE49-F238E27FC236}">
                <a16:creationId xmlns:a16="http://schemas.microsoft.com/office/drawing/2014/main" id="{B8224F67-3645-4285-AE26-775A606701D4}"/>
              </a:ext>
            </a:extLst>
          </p:cNvPr>
          <p:cNvPicPr>
            <a:picLocks noChangeAspect="1"/>
          </p:cNvPicPr>
          <p:nvPr/>
        </p:nvPicPr>
        <p:blipFill>
          <a:blip r:embed="rId5"/>
          <a:stretch>
            <a:fillRect/>
          </a:stretch>
        </p:blipFill>
        <p:spPr>
          <a:xfrm>
            <a:off x="463724" y="2528307"/>
            <a:ext cx="4900363" cy="3883036"/>
          </a:xfrm>
          <a:prstGeom prst="rect">
            <a:avLst/>
          </a:prstGeom>
        </p:spPr>
      </p:pic>
    </p:spTree>
    <p:extLst>
      <p:ext uri="{BB962C8B-B14F-4D97-AF65-F5344CB8AC3E}">
        <p14:creationId xmlns:p14="http://schemas.microsoft.com/office/powerpoint/2010/main" val="40457617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A6707DA-BCD6-4081-8636-852A52AB5930}"/>
              </a:ext>
            </a:extLst>
          </p:cNvPr>
          <p:cNvPicPr>
            <a:picLocks noChangeAspect="1"/>
          </p:cNvPicPr>
          <p:nvPr/>
        </p:nvPicPr>
        <p:blipFill>
          <a:blip r:embed="rId2"/>
          <a:stretch>
            <a:fillRect/>
          </a:stretch>
        </p:blipFill>
        <p:spPr>
          <a:xfrm>
            <a:off x="-28092" y="0"/>
            <a:ext cx="9144000" cy="6858000"/>
          </a:xfrm>
          <a:prstGeom prst="rect">
            <a:avLst/>
          </a:prstGeom>
        </p:spPr>
      </p:pic>
    </p:spTree>
    <p:extLst>
      <p:ext uri="{BB962C8B-B14F-4D97-AF65-F5344CB8AC3E}">
        <p14:creationId xmlns:p14="http://schemas.microsoft.com/office/powerpoint/2010/main" val="21007023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GB" dirty="0">
                <a:solidFill>
                  <a:srgbClr val="0070C0"/>
                </a:solidFill>
              </a:rPr>
              <a:t>Communication and Information</a:t>
            </a:r>
          </a:p>
        </p:txBody>
      </p:sp>
      <p:sp>
        <p:nvSpPr>
          <p:cNvPr id="3" name="Content Placeholder 2"/>
          <p:cNvSpPr>
            <a:spLocks noGrp="1"/>
          </p:cNvSpPr>
          <p:nvPr>
            <p:ph idx="1"/>
          </p:nvPr>
        </p:nvSpPr>
        <p:spPr>
          <a:xfrm>
            <a:off x="395536" y="1628800"/>
            <a:ext cx="8280151" cy="5229200"/>
          </a:xfrm>
        </p:spPr>
        <p:txBody>
          <a:bodyPr>
            <a:normAutofit fontScale="70000" lnSpcReduction="20000"/>
          </a:bodyPr>
          <a:lstStyle/>
          <a:p>
            <a:pPr>
              <a:defRPr/>
            </a:pPr>
            <a:r>
              <a:rPr lang="en-GB" dirty="0"/>
              <a:t>Class webpages can be found at  </a:t>
            </a:r>
            <a:r>
              <a:rPr lang="en-GB" dirty="0">
                <a:hlinkClick r:id="rId3"/>
              </a:rPr>
              <a:t>https://www.mertoninfants.com/</a:t>
            </a: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r>
              <a:rPr lang="en-GB" dirty="0"/>
              <a:t>Curriculum newsletters can be found on the website under the class pages every half term.</a:t>
            </a:r>
          </a:p>
          <a:p>
            <a:pPr>
              <a:defRPr/>
            </a:pPr>
            <a:r>
              <a:rPr lang="en-GB" dirty="0"/>
              <a:t>Any messages for the teachers can be written in the pink home reading diaries to avoid congestion on the school site during drop off and pick up times.</a:t>
            </a:r>
          </a:p>
          <a:p>
            <a:pPr>
              <a:defRPr/>
            </a:pPr>
            <a:r>
              <a:rPr lang="en-GB" dirty="0"/>
              <a:t>The main school newsletter will be sent as a link over text. Please ensure the office have your current mobile numbers so you can receive text messages.</a:t>
            </a:r>
          </a:p>
          <a:p>
            <a:pPr>
              <a:defRPr/>
            </a:pPr>
            <a:endParaRPr lang="en-GB" dirty="0"/>
          </a:p>
        </p:txBody>
      </p:sp>
      <p:pic>
        <p:nvPicPr>
          <p:cNvPr id="4" name="Picture 3"/>
          <p:cNvPicPr>
            <a:picLocks noChangeAspect="1"/>
          </p:cNvPicPr>
          <p:nvPr/>
        </p:nvPicPr>
        <p:blipFill>
          <a:blip r:embed="rId4"/>
          <a:stretch>
            <a:fillRect/>
          </a:stretch>
        </p:blipFill>
        <p:spPr>
          <a:xfrm>
            <a:off x="2267744" y="2204864"/>
            <a:ext cx="4248472" cy="1754078"/>
          </a:xfrm>
          <a:prstGeom prst="rect">
            <a:avLst/>
          </a:prstGeom>
        </p:spPr>
      </p:pic>
    </p:spTree>
    <p:extLst>
      <p:ext uri="{BB962C8B-B14F-4D97-AF65-F5344CB8AC3E}">
        <p14:creationId xmlns:p14="http://schemas.microsoft.com/office/powerpoint/2010/main" val="25590841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B0F0"/>
                </a:solidFill>
              </a:rPr>
              <a:t>Thank you for watching!</a:t>
            </a:r>
          </a:p>
        </p:txBody>
      </p:sp>
      <p:sp>
        <p:nvSpPr>
          <p:cNvPr id="6" name="TextBox 5"/>
          <p:cNvSpPr txBox="1"/>
          <p:nvPr/>
        </p:nvSpPr>
        <p:spPr>
          <a:xfrm>
            <a:off x="725555" y="5672951"/>
            <a:ext cx="7704856" cy="400110"/>
          </a:xfrm>
          <a:prstGeom prst="rect">
            <a:avLst/>
          </a:prstGeom>
          <a:noFill/>
        </p:spPr>
        <p:txBody>
          <a:bodyPr wrap="square" rtlCol="0">
            <a:spAutoFit/>
          </a:bodyPr>
          <a:lstStyle/>
          <a:p>
            <a:r>
              <a:rPr lang="en-GB" sz="2000" dirty="0"/>
              <a:t>Any questions please contact us at adminoffice@merton-inf.hants.sch.uk</a:t>
            </a:r>
          </a:p>
        </p:txBody>
      </p:sp>
      <p:pic>
        <p:nvPicPr>
          <p:cNvPr id="3" name="Picture 2">
            <a:extLst>
              <a:ext uri="{FF2B5EF4-FFF2-40B4-BE49-F238E27FC236}">
                <a16:creationId xmlns:a16="http://schemas.microsoft.com/office/drawing/2014/main" id="{3DDA99FC-5437-400E-8826-AB9FA5B3A07D}"/>
              </a:ext>
            </a:extLst>
          </p:cNvPr>
          <p:cNvPicPr>
            <a:picLocks noChangeAspect="1"/>
          </p:cNvPicPr>
          <p:nvPr/>
        </p:nvPicPr>
        <p:blipFill>
          <a:blip r:embed="rId3"/>
          <a:stretch>
            <a:fillRect/>
          </a:stretch>
        </p:blipFill>
        <p:spPr>
          <a:xfrm>
            <a:off x="194102" y="1417638"/>
            <a:ext cx="4098543" cy="3811562"/>
          </a:xfrm>
          <a:prstGeom prst="rect">
            <a:avLst/>
          </a:prstGeom>
        </p:spPr>
      </p:pic>
      <p:pic>
        <p:nvPicPr>
          <p:cNvPr id="9" name="Picture 8">
            <a:extLst>
              <a:ext uri="{FF2B5EF4-FFF2-40B4-BE49-F238E27FC236}">
                <a16:creationId xmlns:a16="http://schemas.microsoft.com/office/drawing/2014/main" id="{BC8F4A01-FF3E-44BD-910A-86B25607B163}"/>
              </a:ext>
            </a:extLst>
          </p:cNvPr>
          <p:cNvPicPr>
            <a:picLocks noChangeAspect="1"/>
          </p:cNvPicPr>
          <p:nvPr/>
        </p:nvPicPr>
        <p:blipFill>
          <a:blip r:embed="rId4"/>
          <a:stretch>
            <a:fillRect/>
          </a:stretch>
        </p:blipFill>
        <p:spPr>
          <a:xfrm>
            <a:off x="4415627" y="1988840"/>
            <a:ext cx="4534271" cy="3665147"/>
          </a:xfrm>
          <a:prstGeom prst="rect">
            <a:avLst/>
          </a:prstGeom>
        </p:spPr>
      </p:pic>
    </p:spTree>
    <p:extLst>
      <p:ext uri="{BB962C8B-B14F-4D97-AF65-F5344CB8AC3E}">
        <p14:creationId xmlns:p14="http://schemas.microsoft.com/office/powerpoint/2010/main" val="27991132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1063</TotalTime>
  <Words>2033</Words>
  <Application>Microsoft Office PowerPoint</Application>
  <PresentationFormat>On-screen Show (4:3)</PresentationFormat>
  <Paragraphs>148</Paragraphs>
  <Slides>13</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ＭＳ Ｐゴシック</vt:lpstr>
      <vt:lpstr>Arial</vt:lpstr>
      <vt:lpstr>Calibri</vt:lpstr>
      <vt:lpstr>Comic Sans MS</vt:lpstr>
      <vt:lpstr>Office Theme</vt:lpstr>
      <vt:lpstr>PowerPoint Presentation</vt:lpstr>
      <vt:lpstr>Topics</vt:lpstr>
      <vt:lpstr>PE</vt:lpstr>
      <vt:lpstr>Assessment</vt:lpstr>
      <vt:lpstr>Y1 Phonics Screening</vt:lpstr>
      <vt:lpstr>Phonics  Sound buttons – Sausages, beans and spaghetti !</vt:lpstr>
      <vt:lpstr>PowerPoint Presentation</vt:lpstr>
      <vt:lpstr>PowerPoint Presentation</vt:lpstr>
      <vt:lpstr> Reading </vt:lpstr>
      <vt:lpstr>PowerPoint Presentation</vt:lpstr>
      <vt:lpstr>PowerPoint Presentation</vt:lpstr>
      <vt:lpstr>Communication and Information</vt:lpstr>
      <vt:lpstr>Thank you for watching!</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Mead</dc:creator>
  <cp:lastModifiedBy>Carole Epstein</cp:lastModifiedBy>
  <cp:revision>63</cp:revision>
  <cp:lastPrinted>2020-10-01T15:03:37Z</cp:lastPrinted>
  <dcterms:created xsi:type="dcterms:W3CDTF">2019-09-10T15:18:47Z</dcterms:created>
  <dcterms:modified xsi:type="dcterms:W3CDTF">2025-09-03T16:29:22Z</dcterms:modified>
</cp:coreProperties>
</file>