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66" r:id="rId4"/>
    <p:sldId id="286" r:id="rId5"/>
    <p:sldId id="294" r:id="rId6"/>
    <p:sldId id="268" r:id="rId7"/>
    <p:sldId id="262" r:id="rId8"/>
    <p:sldId id="275" r:id="rId9"/>
    <p:sldId id="292" r:id="rId10"/>
    <p:sldId id="291" r:id="rId11"/>
    <p:sldId id="293" r:id="rId12"/>
    <p:sldId id="278" r:id="rId13"/>
    <p:sldId id="290" r:id="rId14"/>
    <p:sldId id="284" r:id="rId15"/>
    <p:sldId id="287" r:id="rId16"/>
    <p:sldId id="288" r:id="rId17"/>
    <p:sldId id="295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285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228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298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475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323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909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90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459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644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825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061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34941-514C-4C35-A414-4642F471F1B2}" type="datetimeFigureOut">
              <a:rPr lang="en-GB" smtClean="0"/>
              <a:t>05/06/2014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BCC44-C759-4A0A-A5F2-CD2D92B23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553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23728" y="3861048"/>
            <a:ext cx="5040560" cy="1569660"/>
          </a:xfrm>
          <a:prstGeom prst="rect">
            <a:avLst/>
          </a:prstGeom>
          <a:solidFill>
            <a:srgbClr val="FF0000"/>
          </a:solidFill>
          <a:ln w="28575" cmpd="sng">
            <a:solidFill>
              <a:schemeClr val="tx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9600" b="1" spc="50" dirty="0" smtClean="0">
                <a:ln w="38100" cmpd="sng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Germany</a:t>
            </a:r>
            <a:endParaRPr lang="en-US" sz="9600" b="1" cap="none" spc="50" dirty="0">
              <a:ln w="38100" cmpd="sng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5616" y="1196752"/>
            <a:ext cx="64903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GB" sz="3200" dirty="0" smtClean="0">
              <a:solidFill>
                <a:prstClr val="black"/>
              </a:solidFill>
              <a:latin typeface="Comic Sans MS" pitchFamily="66" charset="0"/>
            </a:endParaRPr>
          </a:p>
          <a:p>
            <a:pPr lvl="0" algn="ctr"/>
            <a:r>
              <a:rPr lang="en-GB" sz="3200" dirty="0" smtClean="0">
                <a:solidFill>
                  <a:prstClr val="black"/>
                </a:solidFill>
                <a:latin typeface="Comic Sans MS" pitchFamily="66" charset="0"/>
              </a:rPr>
              <a:t>     Our </a:t>
            </a:r>
            <a:r>
              <a:rPr lang="en-GB" sz="3200" dirty="0">
                <a:solidFill>
                  <a:prstClr val="black"/>
                </a:solidFill>
                <a:latin typeface="Comic Sans MS" pitchFamily="66" charset="0"/>
              </a:rPr>
              <a:t>Country of the month </a:t>
            </a:r>
          </a:p>
          <a:p>
            <a:pPr lvl="0"/>
            <a:endParaRPr lang="en-GB" sz="3200" dirty="0">
              <a:solidFill>
                <a:prstClr val="black"/>
              </a:solidFill>
              <a:latin typeface="Comic Sans MS" pitchFamily="66" charset="0"/>
            </a:endParaRPr>
          </a:p>
          <a:p>
            <a:pPr lvl="0"/>
            <a:r>
              <a:rPr lang="en-GB" sz="3200" dirty="0">
                <a:solidFill>
                  <a:prstClr val="black"/>
                </a:solidFill>
                <a:latin typeface="Comic Sans MS" pitchFamily="66" charset="0"/>
              </a:rPr>
              <a:t>                </a:t>
            </a:r>
            <a:r>
              <a:rPr lang="en-GB" sz="3200" dirty="0" smtClean="0">
                <a:solidFill>
                  <a:prstClr val="black"/>
                </a:solidFill>
                <a:latin typeface="Comic Sans MS" pitchFamily="66" charset="0"/>
              </a:rPr>
              <a:t>        is</a:t>
            </a:r>
            <a:r>
              <a:rPr lang="en-GB" sz="3200" dirty="0">
                <a:solidFill>
                  <a:prstClr val="black"/>
                </a:solidFill>
                <a:latin typeface="Comic Sans MS" pitchFamily="66" charset="0"/>
              </a:rPr>
              <a:t>……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296" y="2060848"/>
            <a:ext cx="1368152" cy="16354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88640"/>
            <a:ext cx="2009749" cy="140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0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1520" y="404664"/>
            <a:ext cx="5400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Germany </a:t>
            </a:r>
            <a:r>
              <a:rPr lang="en-GB" sz="3600" dirty="0">
                <a:solidFill>
                  <a:srgbClr val="FF0000"/>
                </a:solidFill>
              </a:rPr>
              <a:t>is part of Europe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124744"/>
            <a:ext cx="7761703" cy="4032448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4572000" y="764704"/>
            <a:ext cx="4032448" cy="23762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5576" y="5229200"/>
            <a:ext cx="792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/>
              <a:t>Where is Germany? </a:t>
            </a:r>
            <a:endParaRPr lang="en-US" sz="2000" b="1" u="sng" dirty="0" smtClean="0"/>
          </a:p>
          <a:p>
            <a:r>
              <a:rPr lang="en-US" sz="2000" dirty="0" smtClean="0"/>
              <a:t>Germany </a:t>
            </a:r>
            <a:r>
              <a:rPr lang="en-US" sz="2000" dirty="0"/>
              <a:t>lies in the center of Europe and shares borders with 9 countries: </a:t>
            </a:r>
            <a:r>
              <a:rPr lang="en-US" sz="2000" dirty="0" smtClean="0"/>
              <a:t>- Belgium, Netherlands, </a:t>
            </a:r>
            <a:r>
              <a:rPr lang="en-US" sz="2000" dirty="0"/>
              <a:t>Denmark</a:t>
            </a:r>
            <a:r>
              <a:rPr lang="en-US" sz="2000" dirty="0" smtClean="0"/>
              <a:t>, Poland, Czech Republic, Austria, Switzerland, France</a:t>
            </a:r>
            <a:r>
              <a:rPr lang="en-US" sz="2000" dirty="0"/>
              <a:t> </a:t>
            </a:r>
            <a:r>
              <a:rPr lang="en-US" sz="2000" dirty="0" smtClean="0"/>
              <a:t>and Luxemburg. </a:t>
            </a:r>
            <a:endParaRPr lang="en-US" sz="20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52320" y="116632"/>
            <a:ext cx="1590651" cy="140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47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692696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j-lt"/>
              </a:rPr>
              <a:t>The </a:t>
            </a:r>
            <a:r>
              <a:rPr lang="en-US" sz="3600" dirty="0">
                <a:latin typeface="+mj-lt"/>
              </a:rPr>
              <a:t>G</a:t>
            </a:r>
            <a:r>
              <a:rPr lang="en-US" sz="3600" dirty="0" smtClean="0">
                <a:latin typeface="+mj-lt"/>
              </a:rPr>
              <a:t>erman Flag is black, red and gold.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2348880"/>
            <a:ext cx="5321887" cy="31931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5776" y="5805264"/>
            <a:ext cx="3986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82 million people live in Germany (2012)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75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20688"/>
            <a:ext cx="6437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u="sng" dirty="0" smtClean="0"/>
              <a:t>Germany’s National Coat of Arms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536" y="1267019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coat of arms of Germany displays a black eagle on a yellow shield.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696629"/>
            <a:ext cx="1884040" cy="244925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112" y="3987584"/>
            <a:ext cx="2359025" cy="239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773" y="3243047"/>
            <a:ext cx="6340475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71124"/>
            <a:ext cx="5816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911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1412776"/>
            <a:ext cx="3492500" cy="23241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757" y="3789040"/>
            <a:ext cx="3454400" cy="2120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3933056"/>
            <a:ext cx="1231900" cy="1219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6296" y="1052736"/>
            <a:ext cx="1117600" cy="1143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544" y="1340768"/>
            <a:ext cx="1562100" cy="1143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9512" y="260648"/>
            <a:ext cx="8862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u="sng" dirty="0" smtClean="0"/>
              <a:t>Germany makes lots of Brands of cars. Can you </a:t>
            </a:r>
            <a:r>
              <a:rPr lang="en-US" sz="2400" u="sng" dirty="0" err="1" smtClean="0"/>
              <a:t>recognise</a:t>
            </a:r>
            <a:r>
              <a:rPr lang="en-US" sz="2400" u="sng" dirty="0" smtClean="0"/>
              <a:t> their logos?</a:t>
            </a:r>
            <a:endParaRPr lang="en-US" sz="2400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478841" y="6108647"/>
            <a:ext cx="8428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Q - Why does the German number plate have a D on it?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89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dirty="0"/>
          </a:p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Julia’s Father comes from Germany and they can both speak German</a:t>
            </a:r>
            <a:endParaRPr lang="en-US" sz="3200" dirty="0"/>
          </a:p>
        </p:txBody>
      </p:sp>
      <p:pic>
        <p:nvPicPr>
          <p:cNvPr id="1026" name="Picture 2" descr="C:\Users\j.king\Desktop\Julia Dittrich Montie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088" y="2420888"/>
            <a:ext cx="3106438" cy="232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2655" y="5282271"/>
            <a:ext cx="85922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They are going to help us to learn a few words in German.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6155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1600" y="2348880"/>
            <a:ext cx="69127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/>
              <a:t>Hello – </a:t>
            </a:r>
            <a:r>
              <a:rPr lang="en-GB" sz="3200" b="1" dirty="0" smtClean="0">
                <a:solidFill>
                  <a:srgbClr val="FF0000"/>
                </a:solidFill>
              </a:rPr>
              <a:t>Hallo</a:t>
            </a:r>
          </a:p>
          <a:p>
            <a:r>
              <a:rPr lang="en-GB" sz="3200" b="1" dirty="0" smtClean="0"/>
              <a:t>Good morning – </a:t>
            </a:r>
            <a:r>
              <a:rPr lang="en-GB" sz="3200" b="1" dirty="0" err="1" smtClean="0">
                <a:solidFill>
                  <a:srgbClr val="FF0000"/>
                </a:solidFill>
              </a:rPr>
              <a:t>Guten</a:t>
            </a:r>
            <a:r>
              <a:rPr lang="en-GB" sz="3200" b="1" dirty="0" smtClean="0">
                <a:solidFill>
                  <a:srgbClr val="FF0000"/>
                </a:solidFill>
              </a:rPr>
              <a:t> </a:t>
            </a:r>
            <a:r>
              <a:rPr lang="en-GB" sz="3200" b="1" dirty="0" err="1" smtClean="0">
                <a:solidFill>
                  <a:srgbClr val="FF0000"/>
                </a:solidFill>
              </a:rPr>
              <a:t>Morgen</a:t>
            </a:r>
            <a:r>
              <a:rPr lang="en-GB" sz="3200" b="1" dirty="0" smtClean="0">
                <a:solidFill>
                  <a:srgbClr val="FF0000"/>
                </a:solidFill>
              </a:rPr>
              <a:t> </a:t>
            </a:r>
            <a:endParaRPr lang="en-GB" sz="2000" b="1" dirty="0">
              <a:solidFill>
                <a:srgbClr val="FF0000"/>
              </a:solidFill>
            </a:endParaRPr>
          </a:p>
          <a:p>
            <a:r>
              <a:rPr lang="en-GB" sz="3200" b="1" dirty="0" smtClean="0"/>
              <a:t>Good afternoon – </a:t>
            </a:r>
            <a:r>
              <a:rPr lang="en-GB" sz="3200" b="1" dirty="0" err="1" smtClean="0">
                <a:solidFill>
                  <a:srgbClr val="FF0000"/>
                </a:solidFill>
              </a:rPr>
              <a:t>Guten</a:t>
            </a:r>
            <a:r>
              <a:rPr lang="en-GB" sz="3200" b="1" dirty="0" smtClean="0">
                <a:solidFill>
                  <a:srgbClr val="FF0000"/>
                </a:solidFill>
              </a:rPr>
              <a:t> Tag </a:t>
            </a:r>
          </a:p>
          <a:p>
            <a:r>
              <a:rPr lang="en-GB" sz="3200" b="1" dirty="0" smtClean="0"/>
              <a:t>Goodbye – </a:t>
            </a:r>
            <a:r>
              <a:rPr lang="en-GB" sz="3200" b="1" dirty="0" smtClean="0">
                <a:solidFill>
                  <a:srgbClr val="FF0000"/>
                </a:solidFill>
              </a:rPr>
              <a:t>Auf Wiedersehen</a:t>
            </a:r>
          </a:p>
          <a:p>
            <a:r>
              <a:rPr lang="en-GB" sz="3200" b="1" dirty="0" smtClean="0"/>
              <a:t>Please – </a:t>
            </a:r>
            <a:r>
              <a:rPr lang="en-GB" sz="3200" b="1" dirty="0" err="1" smtClean="0">
                <a:solidFill>
                  <a:srgbClr val="FF0000"/>
                </a:solidFill>
              </a:rPr>
              <a:t>Bitte</a:t>
            </a:r>
            <a:endParaRPr lang="en-GB" sz="3200" b="1" dirty="0" smtClean="0">
              <a:solidFill>
                <a:srgbClr val="FF0000"/>
              </a:solidFill>
            </a:endParaRPr>
          </a:p>
          <a:p>
            <a:r>
              <a:rPr lang="en-GB" sz="3200" b="1" dirty="0" smtClean="0"/>
              <a:t>Thank you – </a:t>
            </a:r>
            <a:r>
              <a:rPr lang="en-GB" sz="3200" b="1" dirty="0" err="1" smtClean="0">
                <a:solidFill>
                  <a:srgbClr val="FF0000"/>
                </a:solidFill>
              </a:rPr>
              <a:t>Vielen</a:t>
            </a:r>
            <a:r>
              <a:rPr lang="en-GB" sz="3200" b="1" dirty="0" smtClean="0">
                <a:solidFill>
                  <a:srgbClr val="FF0000"/>
                </a:solidFill>
              </a:rPr>
              <a:t> Dank </a:t>
            </a:r>
            <a:endParaRPr lang="en-GB" sz="2400" b="1" dirty="0" smtClean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4812" y="620688"/>
            <a:ext cx="86041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/>
              <a:t>The language spoken in </a:t>
            </a:r>
            <a:r>
              <a:rPr lang="en-GB" sz="4800" dirty="0"/>
              <a:t>G</a:t>
            </a:r>
            <a:r>
              <a:rPr lang="en-GB" sz="4800" dirty="0" smtClean="0"/>
              <a:t>ermany </a:t>
            </a:r>
          </a:p>
          <a:p>
            <a:r>
              <a:rPr lang="en-GB" sz="4800" dirty="0" smtClean="0"/>
              <a:t>                 is German( </a:t>
            </a:r>
            <a:r>
              <a:rPr lang="en-GB" sz="4800" dirty="0" smtClean="0">
                <a:solidFill>
                  <a:srgbClr val="FF0000"/>
                </a:solidFill>
              </a:rPr>
              <a:t>Deutsch</a:t>
            </a:r>
            <a:r>
              <a:rPr lang="en-GB" sz="4800" dirty="0" smtClean="0"/>
              <a:t>)</a:t>
            </a:r>
            <a:endParaRPr lang="en-GB" sz="4800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0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1052736"/>
            <a:ext cx="835532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u="sng" dirty="0" smtClean="0">
                <a:latin typeface="Comic Sans MS"/>
                <a:cs typeface="Comic Sans MS"/>
              </a:rPr>
              <a:t>When you are speaking to an adult you refer to them as:</a:t>
            </a:r>
          </a:p>
          <a:p>
            <a:endParaRPr lang="en-US" sz="2400" dirty="0">
              <a:latin typeface="Comic Sans MS"/>
              <a:cs typeface="Comic Sans MS"/>
            </a:endParaRPr>
          </a:p>
          <a:p>
            <a:r>
              <a:rPr lang="en-US" sz="2400" dirty="0" err="1" smtClean="0">
                <a:latin typeface="Comic Sans MS"/>
                <a:cs typeface="Comic Sans MS"/>
              </a:rPr>
              <a:t>Mrs</a:t>
            </a:r>
            <a:r>
              <a:rPr lang="en-US" sz="2400" dirty="0" smtClean="0">
                <a:latin typeface="Comic Sans MS"/>
                <a:cs typeface="Comic Sans MS"/>
              </a:rPr>
              <a:t>  = </a:t>
            </a:r>
            <a:r>
              <a:rPr lang="en-US" sz="2400" b="1" dirty="0" smtClean="0">
                <a:solidFill>
                  <a:srgbClr val="FF0000"/>
                </a:solidFill>
                <a:latin typeface="Comic Sans MS"/>
                <a:cs typeface="Comic Sans MS"/>
              </a:rPr>
              <a:t>Frau</a:t>
            </a:r>
            <a:r>
              <a:rPr lang="en-US" sz="2400" dirty="0" smtClean="0">
                <a:latin typeface="Comic Sans MS"/>
                <a:cs typeface="Comic Sans MS"/>
              </a:rPr>
              <a:t>  (James, King, Epstein)</a:t>
            </a:r>
          </a:p>
          <a:p>
            <a:endParaRPr lang="en-US" sz="2400" dirty="0" smtClean="0">
              <a:latin typeface="Comic Sans MS"/>
              <a:cs typeface="Comic Sans MS"/>
            </a:endParaRPr>
          </a:p>
          <a:p>
            <a:r>
              <a:rPr lang="en-US" sz="2400" dirty="0" smtClean="0">
                <a:latin typeface="Comic Sans MS"/>
                <a:cs typeface="Comic Sans MS"/>
              </a:rPr>
              <a:t>Miss =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/>
                <a:cs typeface="Comic Sans MS"/>
              </a:rPr>
              <a:t>Fräulein</a:t>
            </a:r>
            <a:r>
              <a:rPr lang="en-US" sz="2400" dirty="0" smtClean="0">
                <a:latin typeface="Comic Sans MS"/>
                <a:cs typeface="Comic Sans MS"/>
              </a:rPr>
              <a:t> (Smith, Scott, Logan, </a:t>
            </a:r>
            <a:r>
              <a:rPr lang="en-US" sz="2400" dirty="0" err="1" smtClean="0">
                <a:latin typeface="Comic Sans MS"/>
                <a:cs typeface="Comic Sans MS"/>
              </a:rPr>
              <a:t>Fellhauer</a:t>
            </a:r>
            <a:r>
              <a:rPr lang="en-US" sz="2400" dirty="0" smtClean="0">
                <a:latin typeface="Comic Sans MS"/>
                <a:cs typeface="Comic Sans MS"/>
              </a:rPr>
              <a:t>, Bennett)</a:t>
            </a:r>
          </a:p>
          <a:p>
            <a:endParaRPr lang="en-US" sz="2400" dirty="0" smtClean="0">
              <a:latin typeface="Comic Sans MS"/>
              <a:cs typeface="Comic Sans MS"/>
            </a:endParaRPr>
          </a:p>
          <a:p>
            <a:r>
              <a:rPr lang="en-US" sz="2400" dirty="0" err="1" smtClean="0">
                <a:latin typeface="Comic Sans MS"/>
                <a:cs typeface="Comic Sans MS"/>
              </a:rPr>
              <a:t>Mr</a:t>
            </a:r>
            <a:r>
              <a:rPr lang="en-US" sz="2400" dirty="0" smtClean="0">
                <a:latin typeface="Comic Sans MS"/>
                <a:cs typeface="Comic Sans MS"/>
              </a:rPr>
              <a:t> = </a:t>
            </a:r>
            <a:r>
              <a:rPr lang="en-US" sz="2400" b="1" dirty="0" smtClean="0">
                <a:solidFill>
                  <a:srgbClr val="FF0000"/>
                </a:solidFill>
                <a:latin typeface="Comic Sans MS"/>
                <a:cs typeface="Comic Sans MS"/>
              </a:rPr>
              <a:t>Herr</a:t>
            </a:r>
            <a:r>
              <a:rPr lang="en-US" sz="2400" dirty="0" smtClean="0">
                <a:latin typeface="Comic Sans MS"/>
                <a:cs typeface="Comic Sans MS"/>
              </a:rPr>
              <a:t>  (</a:t>
            </a:r>
            <a:r>
              <a:rPr lang="en-US" sz="2400" dirty="0" err="1" smtClean="0">
                <a:latin typeface="Comic Sans MS"/>
                <a:cs typeface="Comic Sans MS"/>
              </a:rPr>
              <a:t>Cullington</a:t>
            </a:r>
            <a:r>
              <a:rPr lang="en-US" sz="2400" dirty="0" smtClean="0">
                <a:latin typeface="Comic Sans MS"/>
                <a:cs typeface="Comic Sans MS"/>
              </a:rPr>
              <a:t>,  Lawrence).</a:t>
            </a:r>
            <a:endParaRPr lang="en-US" sz="24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92868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908720"/>
            <a:ext cx="3922306" cy="26122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31640" y="3573016"/>
            <a:ext cx="26268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Eintopf</a:t>
            </a:r>
            <a:r>
              <a:rPr lang="en-US" b="1" i="1" dirty="0" smtClean="0"/>
              <a:t> ( meaty soup pot)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339752" y="260648"/>
            <a:ext cx="445125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Traditional German foods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908720"/>
            <a:ext cx="3528392" cy="26462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36096" y="3645024"/>
            <a:ext cx="2276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Broiler (roast chicken)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4149080"/>
            <a:ext cx="4183112" cy="23509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56176" y="4941168"/>
            <a:ext cx="1850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Wurst</a:t>
            </a:r>
            <a:r>
              <a:rPr lang="en-US" b="1" i="1" dirty="0" smtClean="0"/>
              <a:t> (sausages)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228184" y="5445224"/>
            <a:ext cx="2795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/>
              <a:t>Rostbratwurst</a:t>
            </a:r>
            <a:r>
              <a:rPr lang="en-US" i="1" dirty="0"/>
              <a:t> </a:t>
            </a:r>
            <a:r>
              <a:rPr lang="en-US" i="1" dirty="0" err="1"/>
              <a:t>mit</a:t>
            </a:r>
            <a:r>
              <a:rPr lang="en-US" i="1" dirty="0"/>
              <a:t> </a:t>
            </a:r>
            <a:r>
              <a:rPr lang="en-US" i="1" dirty="0" smtClean="0"/>
              <a:t>pommes</a:t>
            </a:r>
          </a:p>
          <a:p>
            <a:r>
              <a:rPr lang="en-US" i="1" dirty="0" err="1" smtClean="0"/>
              <a:t>oder</a:t>
            </a:r>
            <a:r>
              <a:rPr lang="en-US" i="1" dirty="0" smtClean="0"/>
              <a:t> Sauerkraut.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14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980728"/>
            <a:ext cx="4318662" cy="323899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15616" y="4221088"/>
            <a:ext cx="2762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/>
              <a:t>Schwarzwälder</a:t>
            </a:r>
            <a:r>
              <a:rPr lang="en-US" b="1" i="1" dirty="0"/>
              <a:t> </a:t>
            </a:r>
            <a:r>
              <a:rPr lang="en-US" b="1" i="1" dirty="0" err="1"/>
              <a:t>Kirschtorte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1268760"/>
            <a:ext cx="3665078" cy="244827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516216" y="3717032"/>
            <a:ext cx="1214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/>
              <a:t>Lebkuchen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907704" y="260648"/>
            <a:ext cx="2892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u="sng" dirty="0" smtClean="0"/>
              <a:t>German Puddings!</a:t>
            </a:r>
            <a:endParaRPr lang="en-US" sz="2800" u="sng" dirty="0"/>
          </a:p>
        </p:txBody>
      </p:sp>
      <p:sp>
        <p:nvSpPr>
          <p:cNvPr id="9" name="TextBox 8"/>
          <p:cNvSpPr txBox="1"/>
          <p:nvPr/>
        </p:nvSpPr>
        <p:spPr>
          <a:xfrm>
            <a:off x="6660232" y="836712"/>
            <a:ext cx="85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Sweets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112" y="4725144"/>
            <a:ext cx="2526928" cy="189519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95736" y="5301208"/>
            <a:ext cx="33906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Rote </a:t>
            </a:r>
            <a:r>
              <a:rPr lang="en-US" b="1" i="1" dirty="0" err="1" smtClean="0"/>
              <a:t>Grütze</a:t>
            </a:r>
            <a:r>
              <a:rPr lang="en-US" b="1" i="1" dirty="0"/>
              <a:t> </a:t>
            </a:r>
            <a:r>
              <a:rPr lang="en-US" b="1" i="1" dirty="0" smtClean="0"/>
              <a:t>(red berries)</a:t>
            </a:r>
          </a:p>
          <a:p>
            <a:r>
              <a:rPr lang="en-US" i="1" dirty="0" smtClean="0"/>
              <a:t>Served with </a:t>
            </a:r>
            <a:r>
              <a:rPr lang="en-US" b="1" i="1" dirty="0" err="1" smtClean="0"/>
              <a:t>sahne</a:t>
            </a:r>
            <a:r>
              <a:rPr lang="en-US" b="1" i="1" dirty="0" smtClean="0"/>
              <a:t> </a:t>
            </a:r>
            <a:r>
              <a:rPr lang="en-US" b="1" i="1" dirty="0" err="1" smtClean="0"/>
              <a:t>oder</a:t>
            </a:r>
            <a:r>
              <a:rPr lang="en-US" b="1" i="1" dirty="0" smtClean="0"/>
              <a:t> </a:t>
            </a:r>
            <a:r>
              <a:rPr lang="en-US" b="1" i="1" dirty="0" err="1" smtClean="0"/>
              <a:t>vanilleeis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06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1484784"/>
            <a:ext cx="4759176" cy="32838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9632" y="5085184"/>
            <a:ext cx="63702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… and German beer -  for the grown ups!!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6088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332656"/>
            <a:ext cx="1028452" cy="9880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03648" y="332656"/>
            <a:ext cx="62378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0000"/>
                </a:solidFill>
              </a:rPr>
              <a:t>The Euro </a:t>
            </a:r>
          </a:p>
          <a:p>
            <a:pPr algn="ctr"/>
            <a:r>
              <a:rPr lang="en-US" sz="2800" dirty="0" smtClean="0"/>
              <a:t>Is Germany’s national currency</a:t>
            </a:r>
            <a:r>
              <a:rPr lang="en-US" sz="3200" dirty="0" smtClean="0"/>
              <a:t>.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312" y="548680"/>
            <a:ext cx="1028452" cy="9880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96" y="2492896"/>
            <a:ext cx="1080120" cy="10801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4221088"/>
            <a:ext cx="1296144" cy="1312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8264" y="4437112"/>
            <a:ext cx="1800200" cy="180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9792" y="1916832"/>
            <a:ext cx="3810000" cy="213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9752" y="4581128"/>
            <a:ext cx="4216400" cy="18923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7584" y="2132856"/>
            <a:ext cx="1272790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93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124744"/>
            <a:ext cx="1460500" cy="1460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2708920"/>
            <a:ext cx="2307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Ludwig van Beethoven</a:t>
            </a:r>
          </a:p>
          <a:p>
            <a:pPr algn="ctr"/>
            <a:r>
              <a:rPr lang="en-US" dirty="0" smtClean="0"/>
              <a:t>1770 -1827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483768" y="260648"/>
            <a:ext cx="37679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/>
              <a:t>Famous German Composers</a:t>
            </a:r>
            <a:endParaRPr lang="en-US" sz="2400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96" y="1124744"/>
            <a:ext cx="1460500" cy="1460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75856" y="2708920"/>
            <a:ext cx="23466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George </a:t>
            </a:r>
            <a:r>
              <a:rPr lang="en-US" dirty="0" err="1" smtClean="0"/>
              <a:t>Frideric</a:t>
            </a:r>
            <a:r>
              <a:rPr lang="en-US" dirty="0" smtClean="0"/>
              <a:t> Handel</a:t>
            </a:r>
          </a:p>
          <a:p>
            <a:pPr algn="ctr"/>
            <a:r>
              <a:rPr lang="en-US" dirty="0" smtClean="0"/>
              <a:t>1685 - 1759</a:t>
            </a: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3861048"/>
            <a:ext cx="1460500" cy="1460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020272" y="5445224"/>
            <a:ext cx="16226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Richard Strauss</a:t>
            </a:r>
          </a:p>
          <a:p>
            <a:pPr algn="ctr"/>
            <a:r>
              <a:rPr lang="en-US" dirty="0" smtClean="0"/>
              <a:t>1864 - 1949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040" y="3861048"/>
            <a:ext cx="1460500" cy="14605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716016" y="5445224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Johannes Brahms</a:t>
            </a:r>
          </a:p>
          <a:p>
            <a:pPr algn="ctr"/>
            <a:r>
              <a:rPr lang="en-US" dirty="0" smtClean="0"/>
              <a:t>1833 - 1897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6176" y="1124744"/>
            <a:ext cx="1460500" cy="14605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084168" y="2708920"/>
            <a:ext cx="16875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Richard Wagner</a:t>
            </a:r>
          </a:p>
          <a:p>
            <a:pPr algn="ctr"/>
            <a:r>
              <a:rPr lang="en-US" dirty="0" smtClean="0"/>
              <a:t>1813 - 1883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3861048"/>
            <a:ext cx="1460500" cy="1460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95536" y="5517232"/>
            <a:ext cx="1861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Robert Schumann</a:t>
            </a:r>
          </a:p>
          <a:p>
            <a:pPr algn="ctr"/>
            <a:r>
              <a:rPr lang="en-US" dirty="0" smtClean="0"/>
              <a:t>1810 -1856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9792" y="3861048"/>
            <a:ext cx="1460500" cy="14605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483768" y="5517232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Felix Mendelssohn</a:t>
            </a:r>
          </a:p>
          <a:p>
            <a:pPr algn="ctr"/>
            <a:r>
              <a:rPr lang="en-US" dirty="0" smtClean="0"/>
              <a:t>1809 -1847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100" y="1600200"/>
            <a:ext cx="8547100" cy="3644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8344" y="332656"/>
            <a:ext cx="1051153" cy="1515368"/>
          </a:xfrm>
          <a:prstGeom prst="rect">
            <a:avLst/>
          </a:prstGeom>
        </p:spPr>
      </p:pic>
      <p:pic>
        <p:nvPicPr>
          <p:cNvPr id="3" name="German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5536" y="260648"/>
            <a:ext cx="720080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9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1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404664"/>
            <a:ext cx="3378200" cy="2413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4005064"/>
            <a:ext cx="3492500" cy="23241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088" y="332656"/>
            <a:ext cx="3530600" cy="22987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088" y="3933056"/>
            <a:ext cx="3289300" cy="24638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9512" y="3140968"/>
            <a:ext cx="90720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Berlin is Germany’s Capital City</a:t>
            </a:r>
            <a:r>
              <a:rPr lang="en-US" dirty="0" smtClean="0"/>
              <a:t>. It has 3.5 million inhabitants and is the biggest city.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2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404664"/>
            <a:ext cx="3289300" cy="2463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548680"/>
            <a:ext cx="4114743" cy="23042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4048" y="4149080"/>
            <a:ext cx="3492500" cy="2324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576" y="4149080"/>
            <a:ext cx="3606800" cy="22479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5536" y="2996952"/>
            <a:ext cx="86399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Berlin</a:t>
            </a:r>
            <a:r>
              <a:rPr lang="en-US" dirty="0" smtClean="0"/>
              <a:t> had a wall running built though it and around it to divide the East from the West 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                            (from 1961 – 1962)</a:t>
            </a:r>
          </a:p>
          <a:p>
            <a:r>
              <a:rPr lang="en-US" dirty="0" smtClean="0"/>
              <a:t> It came down in the winter of 1989 and Eastern and Western Germany were reunited 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48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973613"/>
            <a:ext cx="862652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 smtClean="0"/>
              <a:t>Can you say the numbers 1-10 in German?</a:t>
            </a:r>
          </a:p>
          <a:p>
            <a:endParaRPr lang="en-GB" sz="3600" b="1" dirty="0"/>
          </a:p>
          <a:p>
            <a:r>
              <a:rPr lang="en-GB" sz="3600" b="1" dirty="0" smtClean="0"/>
              <a:t>Do you know your shape names in German?</a:t>
            </a:r>
          </a:p>
          <a:p>
            <a:endParaRPr lang="en-GB" sz="3600" b="1" dirty="0"/>
          </a:p>
          <a:p>
            <a:r>
              <a:rPr lang="en-GB" sz="3600" b="1" dirty="0" smtClean="0"/>
              <a:t>Can you say the colour names in German?</a:t>
            </a:r>
            <a:endParaRPr lang="en-GB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1671529" y="764704"/>
            <a:ext cx="519635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Challenge!</a:t>
            </a:r>
            <a:endParaRPr lang="en-US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3135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413</Words>
  <Application>Microsoft Office PowerPoint</Application>
  <PresentationFormat>On-screen Show (4:3)</PresentationFormat>
  <Paragraphs>72</Paragraphs>
  <Slides>17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 King</dc:creator>
  <cp:lastModifiedBy>Jan King</cp:lastModifiedBy>
  <cp:revision>99</cp:revision>
  <cp:lastPrinted>2014-06-03T07:23:23Z</cp:lastPrinted>
  <dcterms:created xsi:type="dcterms:W3CDTF">2013-04-09T14:42:19Z</dcterms:created>
  <dcterms:modified xsi:type="dcterms:W3CDTF">2014-06-05T06:57:57Z</dcterms:modified>
</cp:coreProperties>
</file>